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
  </p:notesMasterIdLst>
  <p:handoutMasterIdLst>
    <p:handoutMasterId r:id="rId11"/>
  </p:handoutMasterIdLst>
  <p:sldIdLst>
    <p:sldId id="280" r:id="rId2"/>
    <p:sldId id="257" r:id="rId3"/>
    <p:sldId id="258" r:id="rId4"/>
    <p:sldId id="259" r:id="rId5"/>
    <p:sldId id="261" r:id="rId6"/>
    <p:sldId id="277" r:id="rId7"/>
    <p:sldId id="278" r:id="rId8"/>
    <p:sldId id="279" r:id="rId9"/>
  </p:sldIdLst>
  <p:sldSz cx="7556500" cy="10693400"/>
  <p:notesSz cx="6797675" cy="9925050"/>
  <p:embeddedFontLst>
    <p:embeddedFont>
      <p:font typeface="Montserrat" panose="00000500000000000000" pitchFamily="2" charset="0"/>
      <p:regular r:id="rId12"/>
      <p:bold r:id="rId13"/>
      <p:italic r:id="rId14"/>
      <p:boldItalic r:id="rId15"/>
    </p:embeddedFont>
    <p:embeddedFont>
      <p:font typeface="Montserrat Bold" panose="00000800000000000000" charset="0"/>
      <p:regular r:id="rId16"/>
      <p:bold r:id="rId17"/>
    </p:embeddedFont>
    <p:embeddedFont>
      <p:font typeface="Montserrat Medium" panose="00000600000000000000" pitchFamily="2" charset="0"/>
      <p:regular r:id="rId18"/>
      <p:italic r:id="rId19"/>
    </p:embeddedFont>
    <p:embeddedFont>
      <p:font typeface="Montserrat Ultra-Bold" panose="020B0604020202020204" charset="0"/>
      <p:regular r:id="rId20"/>
    </p:embeddedFont>
    <p:embeddedFont>
      <p:font typeface="Neue Montreal" panose="020B0604020202020204" charset="0"/>
      <p:regular r:id="rId21"/>
    </p:embeddedFont>
    <p:embeddedFont>
      <p:font typeface="Open Sans" panose="020B0606030504020204" pitchFamily="34"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322" autoAdjust="0"/>
  </p:normalViewPr>
  <p:slideViewPr>
    <p:cSldViewPr>
      <p:cViewPr varScale="1">
        <p:scale>
          <a:sx n="50" d="100"/>
          <a:sy n="50" d="100"/>
        </p:scale>
        <p:origin x="2635"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howGuides="1">
      <p:cViewPr varScale="1">
        <p:scale>
          <a:sx n="53" d="100"/>
          <a:sy n="53" d="100"/>
        </p:scale>
        <p:origin x="2586"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24"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theme" Target="theme/theme1.xml"/><Relationship Id="rId10" Type="http://schemas.openxmlformats.org/officeDocument/2006/relationships/notesMaster" Target="notesMasters/notesMaster1.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F8AE6E75-3963-358C-A73B-9402468FF928}"/>
              </a:ext>
            </a:extLst>
          </p:cNvPr>
          <p:cNvSpPr>
            <a:spLocks noGrp="1"/>
          </p:cNvSpPr>
          <p:nvPr>
            <p:ph type="hdr" sz="quarter"/>
          </p:nvPr>
        </p:nvSpPr>
        <p:spPr>
          <a:xfrm>
            <a:off x="0" y="0"/>
            <a:ext cx="2945659" cy="497976"/>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422F854B-2621-EBBB-CE73-09A4CE0E5B2C}"/>
              </a:ext>
            </a:extLst>
          </p:cNvPr>
          <p:cNvSpPr>
            <a:spLocks noGrp="1"/>
          </p:cNvSpPr>
          <p:nvPr>
            <p:ph type="dt" sz="quarter" idx="1"/>
          </p:nvPr>
        </p:nvSpPr>
        <p:spPr>
          <a:xfrm>
            <a:off x="3850443" y="0"/>
            <a:ext cx="2945659" cy="497976"/>
          </a:xfrm>
          <a:prstGeom prst="rect">
            <a:avLst/>
          </a:prstGeom>
        </p:spPr>
        <p:txBody>
          <a:bodyPr vert="horz" lIns="91440" tIns="45720" rIns="91440" bIns="45720" rtlCol="0"/>
          <a:lstStyle>
            <a:lvl1pPr algn="r">
              <a:defRPr sz="1200"/>
            </a:lvl1pPr>
          </a:lstStyle>
          <a:p>
            <a:fld id="{C3D78E1D-67DD-4E8C-88DC-F4D6FD930920}" type="datetimeFigureOut">
              <a:rPr lang="pt-BR" smtClean="0"/>
              <a:t>02/09/2025</a:t>
            </a:fld>
            <a:endParaRPr lang="pt-BR"/>
          </a:p>
        </p:txBody>
      </p:sp>
      <p:sp>
        <p:nvSpPr>
          <p:cNvPr id="4" name="Espaço Reservado para Rodapé 3">
            <a:extLst>
              <a:ext uri="{FF2B5EF4-FFF2-40B4-BE49-F238E27FC236}">
                <a16:creationId xmlns:a16="http://schemas.microsoft.com/office/drawing/2014/main" id="{A06E5410-A1BE-B047-3F91-1BA665B9806D}"/>
              </a:ext>
            </a:extLst>
          </p:cNvPr>
          <p:cNvSpPr>
            <a:spLocks noGrp="1"/>
          </p:cNvSpPr>
          <p:nvPr>
            <p:ph type="ftr" sz="quarter" idx="2"/>
          </p:nvPr>
        </p:nvSpPr>
        <p:spPr>
          <a:xfrm>
            <a:off x="0" y="9427076"/>
            <a:ext cx="2945659" cy="497975"/>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2148F886-C3DA-2757-9543-221935C257AE}"/>
              </a:ext>
            </a:extLst>
          </p:cNvPr>
          <p:cNvSpPr>
            <a:spLocks noGrp="1"/>
          </p:cNvSpPr>
          <p:nvPr>
            <p:ph type="sldNum" sz="quarter" idx="3"/>
          </p:nvPr>
        </p:nvSpPr>
        <p:spPr>
          <a:xfrm>
            <a:off x="3850443" y="9427076"/>
            <a:ext cx="2945659" cy="497975"/>
          </a:xfrm>
          <a:prstGeom prst="rect">
            <a:avLst/>
          </a:prstGeom>
        </p:spPr>
        <p:txBody>
          <a:bodyPr vert="horz" lIns="91440" tIns="45720" rIns="91440" bIns="45720" rtlCol="0" anchor="b"/>
          <a:lstStyle>
            <a:lvl1pPr algn="r">
              <a:defRPr sz="1200"/>
            </a:lvl1pPr>
          </a:lstStyle>
          <a:p>
            <a:fld id="{8F0BC10D-DFA5-4BF4-A947-533D8B255A57}" type="slidenum">
              <a:rPr lang="pt-BR" smtClean="0"/>
              <a:t>‹nº›</a:t>
            </a:fld>
            <a:endParaRPr lang="pt-BR"/>
          </a:p>
        </p:txBody>
      </p:sp>
    </p:spTree>
    <p:extLst>
      <p:ext uri="{BB962C8B-B14F-4D97-AF65-F5344CB8AC3E}">
        <p14:creationId xmlns:p14="http://schemas.microsoft.com/office/powerpoint/2010/main" val="3270095412"/>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3126" userDrawn="1">
          <p15:clr>
            <a:srgbClr val="F26B43"/>
          </p15:clr>
        </p15:guide>
        <p15:guide id="2" pos="2141"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45659" cy="497976"/>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50443" y="0"/>
            <a:ext cx="2945659" cy="497976"/>
          </a:xfrm>
          <a:prstGeom prst="rect">
            <a:avLst/>
          </a:prstGeom>
        </p:spPr>
        <p:txBody>
          <a:bodyPr vert="horz" lIns="91440" tIns="45720" rIns="91440" bIns="45720" rtlCol="0"/>
          <a:lstStyle>
            <a:lvl1pPr algn="r">
              <a:defRPr sz="1200"/>
            </a:lvl1pPr>
          </a:lstStyle>
          <a:p>
            <a:fld id="{48586573-8530-45A5-A38F-2574AED3FDB8}" type="datetimeFigureOut">
              <a:rPr lang="pt-BR" smtClean="0"/>
              <a:t>02/09/2025</a:t>
            </a:fld>
            <a:endParaRPr lang="pt-BR"/>
          </a:p>
        </p:txBody>
      </p:sp>
      <p:sp>
        <p:nvSpPr>
          <p:cNvPr id="4" name="Espaço Reservado para Imagem de Slide 3"/>
          <p:cNvSpPr>
            <a:spLocks noGrp="1" noRot="1" noChangeAspect="1"/>
          </p:cNvSpPr>
          <p:nvPr>
            <p:ph type="sldImg" idx="2"/>
          </p:nvPr>
        </p:nvSpPr>
        <p:spPr>
          <a:xfrm>
            <a:off x="2216150" y="1239838"/>
            <a:ext cx="2365375" cy="3351212"/>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79768" y="4776431"/>
            <a:ext cx="5438140" cy="3907988"/>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9427076"/>
            <a:ext cx="2945659" cy="497975"/>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50443" y="9427076"/>
            <a:ext cx="2945659" cy="497975"/>
          </a:xfrm>
          <a:prstGeom prst="rect">
            <a:avLst/>
          </a:prstGeom>
        </p:spPr>
        <p:txBody>
          <a:bodyPr vert="horz" lIns="91440" tIns="45720" rIns="91440" bIns="45720" rtlCol="0" anchor="b"/>
          <a:lstStyle>
            <a:lvl1pPr algn="r">
              <a:defRPr sz="1200"/>
            </a:lvl1pPr>
          </a:lstStyle>
          <a:p>
            <a:fld id="{4D151DBA-812A-4523-B99E-697B9AE51F52}" type="slidenum">
              <a:rPr lang="pt-BR" smtClean="0"/>
              <a:t>‹nº›</a:t>
            </a:fld>
            <a:endParaRPr lang="pt-BR"/>
          </a:p>
        </p:txBody>
      </p:sp>
    </p:spTree>
    <p:extLst>
      <p:ext uri="{BB962C8B-B14F-4D97-AF65-F5344CB8AC3E}">
        <p14:creationId xmlns:p14="http://schemas.microsoft.com/office/powerpoint/2010/main" val="3048582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9/2/2025</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hyperlink" Target="https://drive.google.com/file/d/1u8ru2W8YvmpBJ7NwRy4gI2Pdve1BwAxh/view?usp=sharin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s://www.linkedin.com/company/14047743" TargetMode="External"/><Relationship Id="rId18" Type="http://schemas.openxmlformats.org/officeDocument/2006/relationships/image" Target="../media/image23.png"/><Relationship Id="rId3" Type="http://schemas.openxmlformats.org/officeDocument/2006/relationships/image" Target="../media/image15.png"/><Relationship Id="rId7" Type="http://schemas.openxmlformats.org/officeDocument/2006/relationships/hyperlink" Target="mailto:tavares@evolucaocompressores.com.br" TargetMode="External"/><Relationship Id="rId12" Type="http://schemas.openxmlformats.org/officeDocument/2006/relationships/image" Target="../media/image20.png"/><Relationship Id="rId17" Type="http://schemas.openxmlformats.org/officeDocument/2006/relationships/hyperlink" Target="https://www.instagram.com/evolucaocompressores/?hl=pt-br" TargetMode="External"/><Relationship Id="rId2" Type="http://schemas.openxmlformats.org/officeDocument/2006/relationships/image" Target="../media/image1.png"/><Relationship Id="rId16" Type="http://schemas.openxmlformats.org/officeDocument/2006/relationships/image" Target="../media/image22.png"/><Relationship Id="rId20"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8.svg"/><Relationship Id="rId11" Type="http://schemas.openxmlformats.org/officeDocument/2006/relationships/hyperlink" Target="https://www.youtube.com/watch?v=xp5ODjBytuo" TargetMode="External"/><Relationship Id="rId5" Type="http://schemas.openxmlformats.org/officeDocument/2006/relationships/image" Target="../media/image17.png"/><Relationship Id="rId15" Type="http://schemas.openxmlformats.org/officeDocument/2006/relationships/hyperlink" Target="https://www.facebook.com/EvolucaoCompressores" TargetMode="External"/><Relationship Id="rId10" Type="http://schemas.openxmlformats.org/officeDocument/2006/relationships/image" Target="../media/image19.png"/><Relationship Id="rId19" Type="http://schemas.openxmlformats.org/officeDocument/2006/relationships/hyperlink" Target="https://www.youtube.com/channel/UCwd-vQDfQFCs9o1J-7-WiMQ" TargetMode="External"/><Relationship Id="rId4" Type="http://schemas.openxmlformats.org/officeDocument/2006/relationships/image" Target="../media/image16.svg"/><Relationship Id="rId9" Type="http://schemas.openxmlformats.org/officeDocument/2006/relationships/hyperlink" Target="http://www.evolucaocompressores.com.br/" TargetMode="External"/><Relationship Id="rId1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BAC1FE-11B2-48C3-DF28-873510D5A8E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A907180-F0ED-BDC6-DF5D-7FBA93606246}"/>
              </a:ext>
            </a:extLst>
          </p:cNvPr>
          <p:cNvSpPr/>
          <p:nvPr/>
        </p:nvSpPr>
        <p:spPr>
          <a:xfrm>
            <a:off x="4402065" y="108000"/>
            <a:ext cx="3049937" cy="1156226"/>
          </a:xfrm>
          <a:custGeom>
            <a:avLst/>
            <a:gdLst/>
            <a:ahLst/>
            <a:cxnLst/>
            <a:rect l="l" t="t" r="r" b="b"/>
            <a:pathLst>
              <a:path w="3049937" h="1156226">
                <a:moveTo>
                  <a:pt x="0" y="0"/>
                </a:moveTo>
                <a:lnTo>
                  <a:pt x="3049937" y="0"/>
                </a:lnTo>
                <a:lnTo>
                  <a:pt x="3049937" y="1156226"/>
                </a:lnTo>
                <a:lnTo>
                  <a:pt x="0" y="1156226"/>
                </a:lnTo>
                <a:lnTo>
                  <a:pt x="0" y="0"/>
                </a:lnTo>
                <a:close/>
              </a:path>
            </a:pathLst>
          </a:custGeom>
          <a:blipFill>
            <a:blip r:embed="rId2"/>
            <a:stretch>
              <a:fillRect/>
            </a:stretch>
          </a:blipFill>
        </p:spPr>
      </p:sp>
      <p:sp>
        <p:nvSpPr>
          <p:cNvPr id="8" name="TextBox 8">
            <a:extLst>
              <a:ext uri="{FF2B5EF4-FFF2-40B4-BE49-F238E27FC236}">
                <a16:creationId xmlns:a16="http://schemas.microsoft.com/office/drawing/2014/main" id="{C7A50DBC-2024-A301-CBCF-812133B9FFA8}"/>
              </a:ext>
            </a:extLst>
          </p:cNvPr>
          <p:cNvSpPr txBox="1"/>
          <p:nvPr/>
        </p:nvSpPr>
        <p:spPr>
          <a:xfrm>
            <a:off x="3963012" y="7267491"/>
            <a:ext cx="3476738" cy="690895"/>
          </a:xfrm>
          <a:prstGeom prst="rect">
            <a:avLst/>
          </a:prstGeom>
        </p:spPr>
        <p:txBody>
          <a:bodyPr lIns="0" tIns="0" rIns="0" bIns="0" rtlCol="0" anchor="t">
            <a:spAutoFit/>
          </a:bodyPr>
          <a:lstStyle/>
          <a:p>
            <a:pPr algn="ctr">
              <a:lnSpc>
                <a:spcPts val="2761"/>
              </a:lnSpc>
            </a:pPr>
            <a:r>
              <a:rPr lang="en-US" sz="1972" b="1" dirty="0">
                <a:solidFill>
                  <a:srgbClr val="434343"/>
                </a:solidFill>
                <a:latin typeface="Montserrat Ultra-Bold"/>
                <a:ea typeface="Montserrat Ultra-Bold"/>
                <a:cs typeface="Montserrat Ultra-Bold"/>
                <a:sym typeface="Montserrat Ultra-Bold"/>
              </a:rPr>
              <a:t>NOME DA EMPRESA</a:t>
            </a:r>
          </a:p>
          <a:p>
            <a:pPr algn="ctr">
              <a:lnSpc>
                <a:spcPts val="2761"/>
              </a:lnSpc>
            </a:pPr>
            <a:r>
              <a:rPr lang="en-US" sz="1972" b="1" dirty="0" err="1">
                <a:solidFill>
                  <a:srgbClr val="434343"/>
                </a:solidFill>
                <a:latin typeface="Montserrat Ultra-Bold"/>
                <a:ea typeface="Montserrat Ultra-Bold"/>
                <a:cs typeface="Montserrat Ultra-Bold"/>
                <a:sym typeface="Montserrat Ultra-Bold"/>
              </a:rPr>
              <a:t>Cidade</a:t>
            </a:r>
            <a:r>
              <a:rPr lang="en-US" sz="1972" b="1">
                <a:solidFill>
                  <a:srgbClr val="434343"/>
                </a:solidFill>
                <a:latin typeface="Montserrat Ultra-Bold"/>
                <a:ea typeface="Montserrat Ultra-Bold"/>
                <a:cs typeface="Montserrat Ultra-Bold"/>
                <a:sym typeface="Montserrat Ultra-Bold"/>
              </a:rPr>
              <a:t>  - UF</a:t>
            </a:r>
            <a:endParaRPr lang="en-US" sz="1972" b="1" dirty="0">
              <a:solidFill>
                <a:srgbClr val="434343"/>
              </a:solidFill>
              <a:latin typeface="Montserrat Ultra-Bold"/>
              <a:ea typeface="Montserrat Ultra-Bold"/>
              <a:cs typeface="Montserrat Ultra-Bold"/>
              <a:sym typeface="Montserrat Ultra-Bold"/>
            </a:endParaRPr>
          </a:p>
        </p:txBody>
      </p:sp>
      <p:sp>
        <p:nvSpPr>
          <p:cNvPr id="9" name="TextBox 9">
            <a:extLst>
              <a:ext uri="{FF2B5EF4-FFF2-40B4-BE49-F238E27FC236}">
                <a16:creationId xmlns:a16="http://schemas.microsoft.com/office/drawing/2014/main" id="{BFCBBEAB-A87F-D2D9-14CF-329144C23A44}"/>
              </a:ext>
            </a:extLst>
          </p:cNvPr>
          <p:cNvSpPr txBox="1"/>
          <p:nvPr/>
        </p:nvSpPr>
        <p:spPr>
          <a:xfrm>
            <a:off x="4402065" y="8259610"/>
            <a:ext cx="3049937" cy="1121970"/>
          </a:xfrm>
          <a:prstGeom prst="rect">
            <a:avLst/>
          </a:prstGeom>
        </p:spPr>
        <p:txBody>
          <a:bodyPr lIns="0" tIns="0" rIns="0" bIns="0" rtlCol="0" anchor="t">
            <a:spAutoFit/>
          </a:bodyPr>
          <a:lstStyle/>
          <a:p>
            <a:pPr>
              <a:lnSpc>
                <a:spcPts val="2235"/>
              </a:lnSpc>
            </a:pPr>
            <a:r>
              <a:rPr lang="en-US" sz="1597" dirty="0">
                <a:solidFill>
                  <a:srgbClr val="434343"/>
                </a:solidFill>
                <a:latin typeface="Open Sans"/>
                <a:ea typeface="Open Sans"/>
                <a:cs typeface="Open Sans"/>
                <a:sym typeface="Open Sans"/>
              </a:rPr>
              <a:t>Aos </a:t>
            </a:r>
            <a:r>
              <a:rPr lang="en-US" sz="1597" dirty="0" err="1">
                <a:solidFill>
                  <a:srgbClr val="434343"/>
                </a:solidFill>
                <a:latin typeface="Open Sans"/>
                <a:ea typeface="Open Sans"/>
                <a:cs typeface="Open Sans"/>
                <a:sym typeface="Open Sans"/>
              </a:rPr>
              <a:t>cuidados</a:t>
            </a:r>
            <a:r>
              <a:rPr lang="en-US" sz="1597">
                <a:solidFill>
                  <a:srgbClr val="434343"/>
                </a:solidFill>
                <a:latin typeface="Open Sans"/>
                <a:ea typeface="Open Sans"/>
                <a:cs typeface="Open Sans"/>
                <a:sym typeface="Open Sans"/>
              </a:rPr>
              <a:t>,</a:t>
            </a:r>
          </a:p>
          <a:p>
            <a:pPr>
              <a:lnSpc>
                <a:spcPts val="2235"/>
              </a:lnSpc>
            </a:pPr>
            <a:r>
              <a:rPr lang="en-US" sz="1597">
                <a:solidFill>
                  <a:srgbClr val="434343"/>
                </a:solidFill>
                <a:latin typeface="Open Sans"/>
                <a:ea typeface="Open Sans"/>
                <a:cs typeface="Open Sans"/>
                <a:sym typeface="Open Sans"/>
              </a:rPr>
              <a:t>Sr. ******</a:t>
            </a:r>
          </a:p>
          <a:p>
            <a:pPr>
              <a:lnSpc>
                <a:spcPts val="2235"/>
              </a:lnSpc>
            </a:pPr>
            <a:r>
              <a:rPr lang="en-US" sz="1597">
                <a:solidFill>
                  <a:srgbClr val="434343"/>
                </a:solidFill>
                <a:latin typeface="Open Sans"/>
                <a:ea typeface="Open Sans"/>
                <a:cs typeface="Open Sans"/>
                <a:sym typeface="Open Sans"/>
              </a:rPr>
              <a:t>(47) *******</a:t>
            </a:r>
          </a:p>
          <a:p>
            <a:pPr>
              <a:lnSpc>
                <a:spcPts val="2235"/>
              </a:lnSpc>
            </a:pPr>
            <a:r>
              <a:rPr lang="en-US" sz="1597">
                <a:solidFill>
                  <a:srgbClr val="434343"/>
                </a:solidFill>
                <a:latin typeface="Open Sans"/>
                <a:ea typeface="Open Sans"/>
                <a:cs typeface="Open Sans"/>
                <a:sym typeface="Open Sans"/>
              </a:rPr>
              <a:t>E-MAIL@EMAIL</a:t>
            </a:r>
          </a:p>
        </p:txBody>
      </p:sp>
      <p:sp>
        <p:nvSpPr>
          <p:cNvPr id="10" name="TextBox 10">
            <a:extLst>
              <a:ext uri="{FF2B5EF4-FFF2-40B4-BE49-F238E27FC236}">
                <a16:creationId xmlns:a16="http://schemas.microsoft.com/office/drawing/2014/main" id="{6535F392-F37F-D48F-F614-9CBA34D22EBB}"/>
              </a:ext>
            </a:extLst>
          </p:cNvPr>
          <p:cNvSpPr txBox="1"/>
          <p:nvPr/>
        </p:nvSpPr>
        <p:spPr>
          <a:xfrm>
            <a:off x="4402065" y="9776915"/>
            <a:ext cx="2407677" cy="271501"/>
          </a:xfrm>
          <a:prstGeom prst="rect">
            <a:avLst/>
          </a:prstGeom>
        </p:spPr>
        <p:txBody>
          <a:bodyPr lIns="0" tIns="0" rIns="0" bIns="0" rtlCol="0" anchor="t">
            <a:spAutoFit/>
          </a:bodyPr>
          <a:lstStyle/>
          <a:p>
            <a:pPr>
              <a:lnSpc>
                <a:spcPts val="2235"/>
              </a:lnSpc>
            </a:pPr>
            <a:r>
              <a:rPr lang="en-US" sz="1597">
                <a:solidFill>
                  <a:srgbClr val="434343"/>
                </a:solidFill>
                <a:latin typeface="Open Sans"/>
                <a:ea typeface="Open Sans"/>
                <a:cs typeface="Open Sans"/>
                <a:sym typeface="Open Sans"/>
              </a:rPr>
              <a:t>Jlle, dia ** de *** de ****</a:t>
            </a:r>
          </a:p>
        </p:txBody>
      </p:sp>
      <p:sp>
        <p:nvSpPr>
          <p:cNvPr id="12" name="TextBox 12">
            <a:extLst>
              <a:ext uri="{FF2B5EF4-FFF2-40B4-BE49-F238E27FC236}">
                <a16:creationId xmlns:a16="http://schemas.microsoft.com/office/drawing/2014/main" id="{CC09E716-C2EF-55E4-DCD1-DB9AA250F383}"/>
              </a:ext>
            </a:extLst>
          </p:cNvPr>
          <p:cNvSpPr txBox="1"/>
          <p:nvPr/>
        </p:nvSpPr>
        <p:spPr>
          <a:xfrm>
            <a:off x="315241" y="5900060"/>
            <a:ext cx="6929521" cy="539250"/>
          </a:xfrm>
          <a:prstGeom prst="rect">
            <a:avLst/>
          </a:prstGeom>
        </p:spPr>
        <p:txBody>
          <a:bodyPr lIns="0" tIns="0" rIns="0" bIns="0" rtlCol="0" anchor="t">
            <a:spAutoFit/>
          </a:bodyPr>
          <a:lstStyle/>
          <a:p>
            <a:pPr algn="r">
              <a:lnSpc>
                <a:spcPts val="4620"/>
              </a:lnSpc>
            </a:pPr>
            <a:r>
              <a:rPr lang="en-US" sz="3300">
                <a:solidFill>
                  <a:srgbClr val="FFFFFF"/>
                </a:solidFill>
                <a:latin typeface="Neue Montreal"/>
                <a:ea typeface="Neue Montreal"/>
                <a:cs typeface="Neue Montreal"/>
                <a:sym typeface="Neue Montreal"/>
              </a:rPr>
              <a:t>N° ********</a:t>
            </a:r>
          </a:p>
        </p:txBody>
      </p:sp>
      <p:pic>
        <p:nvPicPr>
          <p:cNvPr id="18" name="Imagem 17" descr="Uma imagem contendo no interior, mesa, aeroporto, avião&#10;&#10;O conteúdo gerado por IA pode estar incorreto.">
            <a:extLst>
              <a:ext uri="{FF2B5EF4-FFF2-40B4-BE49-F238E27FC236}">
                <a16:creationId xmlns:a16="http://schemas.microsoft.com/office/drawing/2014/main" id="{F4ADB9E7-0A3B-0BFE-1681-178EF82A5642}"/>
              </a:ext>
            </a:extLst>
          </p:cNvPr>
          <p:cNvPicPr>
            <a:picLocks noChangeAspect="1"/>
          </p:cNvPicPr>
          <p:nvPr/>
        </p:nvPicPr>
        <p:blipFill rotWithShape="1">
          <a:blip r:embed="rId3">
            <a:extLst>
              <a:ext uri="{28A0092B-C50C-407E-A947-70E740481C1C}">
                <a14:useLocalDpi xmlns:a14="http://schemas.microsoft.com/office/drawing/2010/main" val="0"/>
              </a:ext>
            </a:extLst>
          </a:blip>
          <a:srcRect l="37054" t="36" r="22974" b="-36"/>
          <a:stretch>
            <a:fillRect/>
          </a:stretch>
        </p:blipFill>
        <p:spPr>
          <a:xfrm>
            <a:off x="-1270" y="-31174"/>
            <a:ext cx="4274477" cy="10724574"/>
          </a:xfrm>
          <a:prstGeom prst="rect">
            <a:avLst/>
          </a:prstGeom>
        </p:spPr>
      </p:pic>
      <p:sp>
        <p:nvSpPr>
          <p:cNvPr id="19" name="Freeform 5">
            <a:extLst>
              <a:ext uri="{FF2B5EF4-FFF2-40B4-BE49-F238E27FC236}">
                <a16:creationId xmlns:a16="http://schemas.microsoft.com/office/drawing/2014/main" id="{F882D9F4-B205-2BFD-901C-A3F6996D7958}"/>
              </a:ext>
            </a:extLst>
          </p:cNvPr>
          <p:cNvSpPr/>
          <p:nvPr/>
        </p:nvSpPr>
        <p:spPr>
          <a:xfrm>
            <a:off x="-1270" y="4876104"/>
            <a:ext cx="7557770" cy="2047911"/>
          </a:xfrm>
          <a:custGeom>
            <a:avLst/>
            <a:gdLst/>
            <a:ahLst/>
            <a:cxnLst/>
            <a:rect l="l" t="t" r="r" b="b"/>
            <a:pathLst>
              <a:path w="3563809" h="802421">
                <a:moveTo>
                  <a:pt x="0" y="0"/>
                </a:moveTo>
                <a:lnTo>
                  <a:pt x="3563809" y="0"/>
                </a:lnTo>
                <a:lnTo>
                  <a:pt x="3563809" y="802421"/>
                </a:lnTo>
                <a:lnTo>
                  <a:pt x="0" y="802421"/>
                </a:lnTo>
                <a:close/>
              </a:path>
            </a:pathLst>
          </a:custGeom>
          <a:solidFill>
            <a:srgbClr val="434343">
              <a:alpha val="42745"/>
            </a:srgbClr>
          </a:solidFill>
        </p:spPr>
      </p:sp>
      <p:sp>
        <p:nvSpPr>
          <p:cNvPr id="20" name="TextBox 11">
            <a:extLst>
              <a:ext uri="{FF2B5EF4-FFF2-40B4-BE49-F238E27FC236}">
                <a16:creationId xmlns:a16="http://schemas.microsoft.com/office/drawing/2014/main" id="{5911BAF9-A338-E9FE-E326-78D576FADC45}"/>
              </a:ext>
            </a:extLst>
          </p:cNvPr>
          <p:cNvSpPr txBox="1"/>
          <p:nvPr/>
        </p:nvSpPr>
        <p:spPr>
          <a:xfrm>
            <a:off x="13970" y="5346700"/>
            <a:ext cx="6929521" cy="539250"/>
          </a:xfrm>
          <a:prstGeom prst="rect">
            <a:avLst/>
          </a:prstGeom>
        </p:spPr>
        <p:txBody>
          <a:bodyPr lIns="0" tIns="0" rIns="0" bIns="0" rtlCol="0" anchor="t">
            <a:spAutoFit/>
          </a:bodyPr>
          <a:lstStyle/>
          <a:p>
            <a:pPr algn="r">
              <a:lnSpc>
                <a:spcPts val="4620"/>
              </a:lnSpc>
            </a:pPr>
            <a:r>
              <a:rPr lang="en-US" sz="3300">
                <a:solidFill>
                  <a:srgbClr val="FFFFFF"/>
                </a:solidFill>
                <a:latin typeface="Neue Montreal"/>
                <a:ea typeface="Neue Montreal"/>
                <a:cs typeface="Neue Montreal"/>
                <a:sym typeface="Neue Montreal"/>
              </a:rPr>
              <a:t>PROPOSTA TÉCNICA E COMERCIAL</a:t>
            </a:r>
          </a:p>
        </p:txBody>
      </p:sp>
      <p:sp>
        <p:nvSpPr>
          <p:cNvPr id="21" name="Freeform 7">
            <a:extLst>
              <a:ext uri="{FF2B5EF4-FFF2-40B4-BE49-F238E27FC236}">
                <a16:creationId xmlns:a16="http://schemas.microsoft.com/office/drawing/2014/main" id="{31BE0284-464C-C7A9-6BB5-E7F76F00718C}"/>
              </a:ext>
            </a:extLst>
          </p:cNvPr>
          <p:cNvSpPr/>
          <p:nvPr/>
        </p:nvSpPr>
        <p:spPr>
          <a:xfrm>
            <a:off x="13970" y="9776915"/>
            <a:ext cx="3279810" cy="876569"/>
          </a:xfrm>
          <a:custGeom>
            <a:avLst/>
            <a:gdLst/>
            <a:ahLst/>
            <a:cxnLst/>
            <a:rect l="l" t="t" r="r" b="b"/>
            <a:pathLst>
              <a:path w="3279810" h="876569">
                <a:moveTo>
                  <a:pt x="0" y="0"/>
                </a:moveTo>
                <a:lnTo>
                  <a:pt x="3279810" y="0"/>
                </a:lnTo>
                <a:lnTo>
                  <a:pt x="3279810" y="876569"/>
                </a:lnTo>
                <a:lnTo>
                  <a:pt x="0" y="876569"/>
                </a:lnTo>
                <a:lnTo>
                  <a:pt x="0" y="0"/>
                </a:lnTo>
                <a:close/>
              </a:path>
            </a:pathLst>
          </a:custGeom>
          <a:blipFill>
            <a:blip r:embed="rId4"/>
            <a:stretch>
              <a:fillRect t="-3005"/>
            </a:stretch>
          </a:blipFill>
        </p:spPr>
        <p:txBody>
          <a:bodyPr/>
          <a:lstStyle/>
          <a:p>
            <a:endParaRPr lang="pt-BR"/>
          </a:p>
        </p:txBody>
      </p:sp>
      <p:sp>
        <p:nvSpPr>
          <p:cNvPr id="22" name="TextBox 11">
            <a:extLst>
              <a:ext uri="{FF2B5EF4-FFF2-40B4-BE49-F238E27FC236}">
                <a16:creationId xmlns:a16="http://schemas.microsoft.com/office/drawing/2014/main" id="{B1601EF7-5CD4-34E1-BF48-992A3F304451}"/>
              </a:ext>
            </a:extLst>
          </p:cNvPr>
          <p:cNvSpPr txBox="1"/>
          <p:nvPr/>
        </p:nvSpPr>
        <p:spPr>
          <a:xfrm>
            <a:off x="-1270" y="6140330"/>
            <a:ext cx="6929521" cy="539250"/>
          </a:xfrm>
          <a:prstGeom prst="rect">
            <a:avLst/>
          </a:prstGeom>
        </p:spPr>
        <p:txBody>
          <a:bodyPr lIns="0" tIns="0" rIns="0" bIns="0" rtlCol="0" anchor="t">
            <a:spAutoFit/>
          </a:bodyPr>
          <a:lstStyle/>
          <a:p>
            <a:pPr algn="r">
              <a:lnSpc>
                <a:spcPts val="4620"/>
              </a:lnSpc>
            </a:pPr>
            <a:r>
              <a:rPr lang="en-US" sz="3300">
                <a:solidFill>
                  <a:srgbClr val="FFFFFF"/>
                </a:solidFill>
                <a:latin typeface="Neue Montreal"/>
                <a:ea typeface="Neue Montreal"/>
                <a:cs typeface="Neue Montreal"/>
                <a:sym typeface="Neue Montreal"/>
              </a:rPr>
              <a:t>N° 12345678</a:t>
            </a:r>
          </a:p>
        </p:txBody>
      </p:sp>
    </p:spTree>
    <p:extLst>
      <p:ext uri="{BB962C8B-B14F-4D97-AF65-F5344CB8AC3E}">
        <p14:creationId xmlns:p14="http://schemas.microsoft.com/office/powerpoint/2010/main" val="1960141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194819" y="9775585"/>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sp>
        <p:nvSpPr>
          <p:cNvPr id="12" name="TextBox 12"/>
          <p:cNvSpPr txBox="1"/>
          <p:nvPr/>
        </p:nvSpPr>
        <p:spPr>
          <a:xfrm>
            <a:off x="207519" y="3709259"/>
            <a:ext cx="7055421" cy="2906950"/>
          </a:xfrm>
          <a:prstGeom prst="rect">
            <a:avLst/>
          </a:prstGeom>
        </p:spPr>
        <p:txBody>
          <a:bodyPr lIns="0" tIns="0" rIns="0" bIns="0" rtlCol="0" anchor="t">
            <a:spAutoFit/>
          </a:bodyPr>
          <a:lstStyle/>
          <a:p>
            <a:pPr marL="300073" lvl="1" indent="-150036">
              <a:lnSpc>
                <a:spcPts val="1945"/>
              </a:lnSpc>
              <a:buFont typeface="Arial"/>
              <a:buChar char="•"/>
            </a:pPr>
            <a:r>
              <a:rPr lang="en-US" sz="1389" dirty="0" err="1">
                <a:solidFill>
                  <a:srgbClr val="000000"/>
                </a:solidFill>
                <a:latin typeface="Montserrat"/>
                <a:ea typeface="Montserrat"/>
                <a:cs typeface="Montserrat"/>
                <a:sym typeface="Montserrat"/>
              </a:rPr>
              <a:t>Fundada</a:t>
            </a:r>
            <a:r>
              <a:rPr lang="en-US" sz="1389">
                <a:solidFill>
                  <a:srgbClr val="000000"/>
                </a:solidFill>
                <a:latin typeface="Montserrat"/>
                <a:ea typeface="Montserrat"/>
                <a:cs typeface="Montserrat"/>
                <a:sym typeface="Montserrat"/>
              </a:rPr>
              <a:t> em 1905 pela fusão da “Ingersoll-SergeantDrillCompany” e “Rand DrillCompany”, empresas que foram fundadas em 1871.</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Headquarters - Davidson, North Carolina – USA.</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Listada na bolsa de Nova York desde 1906.</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 $14 bilhões valor da companhia.</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60.000 funcionários no mundo.</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83 fabricas no mundo mais Escritórios Comerciais, Centros de Distrib. e Centros de Serviço.</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Canais diretos ou por distribuição, em mais de 100 países.</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Marcas fortes: #1 ou #2 em seus respectivos segmentos.</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 Mais de 108 anos de experiência em inovações e tecnológica.</a:t>
            </a:r>
          </a:p>
          <a:p>
            <a:pPr>
              <a:lnSpc>
                <a:spcPts val="1945"/>
              </a:lnSpc>
            </a:pPr>
            <a:endParaRPr lang="en-US" sz="1389">
              <a:solidFill>
                <a:srgbClr val="000000"/>
              </a:solidFill>
              <a:latin typeface="Montserrat"/>
              <a:ea typeface="Montserrat"/>
              <a:cs typeface="Montserrat"/>
              <a:sym typeface="Montserrat"/>
            </a:endParaRPr>
          </a:p>
        </p:txBody>
      </p:sp>
      <p:sp>
        <p:nvSpPr>
          <p:cNvPr id="13" name="Freeform 13"/>
          <p:cNvSpPr/>
          <p:nvPr/>
        </p:nvSpPr>
        <p:spPr>
          <a:xfrm>
            <a:off x="295862" y="2656015"/>
            <a:ext cx="6967079" cy="786545"/>
          </a:xfrm>
          <a:custGeom>
            <a:avLst/>
            <a:gdLst/>
            <a:ahLst/>
            <a:cxnLst/>
            <a:rect l="l" t="t" r="r" b="b"/>
            <a:pathLst>
              <a:path w="6967079" h="786545">
                <a:moveTo>
                  <a:pt x="0" y="0"/>
                </a:moveTo>
                <a:lnTo>
                  <a:pt x="6967079" y="0"/>
                </a:lnTo>
                <a:lnTo>
                  <a:pt x="6967079" y="786546"/>
                </a:lnTo>
                <a:lnTo>
                  <a:pt x="0" y="786546"/>
                </a:lnTo>
                <a:lnTo>
                  <a:pt x="0" y="0"/>
                </a:lnTo>
                <a:close/>
              </a:path>
            </a:pathLst>
          </a:custGeom>
          <a:blipFill>
            <a:blip r:embed="rId3"/>
            <a:stretch>
              <a:fillRect l="-2760" t="-26627" r="-2392" b="-24730"/>
            </a:stretch>
          </a:blipFill>
        </p:spPr>
      </p:sp>
      <p:sp>
        <p:nvSpPr>
          <p:cNvPr id="14" name="Freeform 14"/>
          <p:cNvSpPr/>
          <p:nvPr/>
        </p:nvSpPr>
        <p:spPr>
          <a:xfrm>
            <a:off x="323514" y="6799514"/>
            <a:ext cx="3268773" cy="2177820"/>
          </a:xfrm>
          <a:custGeom>
            <a:avLst/>
            <a:gdLst/>
            <a:ahLst/>
            <a:cxnLst/>
            <a:rect l="l" t="t" r="r" b="b"/>
            <a:pathLst>
              <a:path w="3268773" h="2177820">
                <a:moveTo>
                  <a:pt x="0" y="0"/>
                </a:moveTo>
                <a:lnTo>
                  <a:pt x="3268773" y="0"/>
                </a:lnTo>
                <a:lnTo>
                  <a:pt x="3268773" y="2177820"/>
                </a:lnTo>
                <a:lnTo>
                  <a:pt x="0" y="2177820"/>
                </a:lnTo>
                <a:lnTo>
                  <a:pt x="0" y="0"/>
                </a:lnTo>
                <a:close/>
              </a:path>
            </a:pathLst>
          </a:custGeom>
          <a:blipFill>
            <a:blip r:embed="rId4"/>
            <a:stretch>
              <a:fillRect/>
            </a:stretch>
          </a:blipFill>
        </p:spPr>
      </p:sp>
      <p:sp>
        <p:nvSpPr>
          <p:cNvPr id="15" name="Freeform 15"/>
          <p:cNvSpPr/>
          <p:nvPr/>
        </p:nvSpPr>
        <p:spPr>
          <a:xfrm>
            <a:off x="3685471" y="6829991"/>
            <a:ext cx="3577469" cy="2147345"/>
          </a:xfrm>
          <a:custGeom>
            <a:avLst/>
            <a:gdLst/>
            <a:ahLst/>
            <a:cxnLst/>
            <a:rect l="l" t="t" r="r" b="b"/>
            <a:pathLst>
              <a:path w="3577469" h="2147345">
                <a:moveTo>
                  <a:pt x="0" y="0"/>
                </a:moveTo>
                <a:lnTo>
                  <a:pt x="3577470" y="0"/>
                </a:lnTo>
                <a:lnTo>
                  <a:pt x="3577470" y="2147345"/>
                </a:lnTo>
                <a:lnTo>
                  <a:pt x="0" y="2147345"/>
                </a:lnTo>
                <a:lnTo>
                  <a:pt x="0" y="0"/>
                </a:lnTo>
                <a:close/>
              </a:path>
            </a:pathLst>
          </a:custGeom>
          <a:blipFill>
            <a:blip r:embed="rId5"/>
            <a:stretch>
              <a:fillRect l="-17904" r="-719"/>
            </a:stretch>
          </a:blipFill>
        </p:spPr>
      </p:sp>
      <p:sp>
        <p:nvSpPr>
          <p:cNvPr id="17" name="TextBox 17"/>
          <p:cNvSpPr txBox="1"/>
          <p:nvPr/>
        </p:nvSpPr>
        <p:spPr>
          <a:xfrm>
            <a:off x="375831" y="1246620"/>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INGERSOLLL RAND NO MUNDO</a:t>
            </a:r>
          </a:p>
        </p:txBody>
      </p:sp>
      <p:sp>
        <p:nvSpPr>
          <p:cNvPr id="18" name="TextBox 18"/>
          <p:cNvSpPr txBox="1"/>
          <p:nvPr/>
        </p:nvSpPr>
        <p:spPr>
          <a:xfrm>
            <a:off x="375831" y="1686040"/>
            <a:ext cx="6639246" cy="956993"/>
          </a:xfrm>
          <a:prstGeom prst="rect">
            <a:avLst/>
          </a:prstGeom>
        </p:spPr>
        <p:txBody>
          <a:bodyPr lIns="0" tIns="0" rIns="0" bIns="0" rtlCol="0" anchor="t">
            <a:spAutoFit/>
          </a:bodyPr>
          <a:lstStyle/>
          <a:p>
            <a:pPr algn="just">
              <a:lnSpc>
                <a:spcPts val="1913"/>
              </a:lnSpc>
            </a:pPr>
            <a:r>
              <a:rPr lang="en-US" sz="1367">
                <a:solidFill>
                  <a:srgbClr val="000000"/>
                </a:solidFill>
                <a:latin typeface="Montserrat"/>
                <a:ea typeface="Montserrat"/>
                <a:cs typeface="Montserrat"/>
                <a:sym typeface="Montserrat"/>
              </a:rPr>
              <a:t>Pioneira na tecnologia de compressores a parafuso no mundo e em compressores com inversor de frequência, criou e patenteou a tecnologia HPM aplicada em seus compressores.</a:t>
            </a:r>
          </a:p>
          <a:p>
            <a:pPr algn="just">
              <a:lnSpc>
                <a:spcPts val="1913"/>
              </a:lnSpc>
            </a:pPr>
            <a:endParaRPr lang="en-US" sz="1367">
              <a:solidFill>
                <a:srgbClr val="000000"/>
              </a:solidFill>
              <a:latin typeface="Montserrat"/>
              <a:ea typeface="Montserrat"/>
              <a:cs typeface="Montserrat"/>
              <a:sym typeface="Montserrat"/>
            </a:endParaRPr>
          </a:p>
        </p:txBody>
      </p:sp>
      <p:sp>
        <p:nvSpPr>
          <p:cNvPr id="19" name="TextBox 19"/>
          <p:cNvSpPr txBox="1"/>
          <p:nvPr/>
        </p:nvSpPr>
        <p:spPr>
          <a:xfrm>
            <a:off x="3685471" y="9053536"/>
            <a:ext cx="3852989" cy="421269"/>
          </a:xfrm>
          <a:prstGeom prst="rect">
            <a:avLst/>
          </a:prstGeom>
        </p:spPr>
        <p:txBody>
          <a:bodyPr lIns="0" tIns="0" rIns="0" bIns="0" rtlCol="0" anchor="t">
            <a:spAutoFit/>
          </a:bodyPr>
          <a:lstStyle/>
          <a:p>
            <a:pPr>
              <a:lnSpc>
                <a:spcPts val="1679"/>
              </a:lnSpc>
            </a:pPr>
            <a:r>
              <a:rPr lang="en-US" sz="1200">
                <a:solidFill>
                  <a:srgbClr val="000000"/>
                </a:solidFill>
                <a:latin typeface="Open Sans"/>
                <a:ea typeface="Open Sans"/>
                <a:cs typeface="Open Sans"/>
                <a:sym typeface="Open Sans"/>
              </a:rPr>
              <a:t>Sede - Davidson, North Carolina – USA</a:t>
            </a:r>
          </a:p>
          <a:p>
            <a:pPr>
              <a:lnSpc>
                <a:spcPts val="1679"/>
              </a:lnSpc>
            </a:pPr>
            <a:endParaRPr lang="en-US" sz="1200">
              <a:solidFill>
                <a:srgbClr val="000000"/>
              </a:solidFill>
              <a:latin typeface="Open Sans"/>
              <a:ea typeface="Open Sans"/>
              <a:cs typeface="Open Sans"/>
              <a:sym typeface="Open Sans"/>
            </a:endParaRPr>
          </a:p>
        </p:txBody>
      </p:sp>
      <p:sp>
        <p:nvSpPr>
          <p:cNvPr id="20" name="TextBox 20"/>
          <p:cNvSpPr txBox="1"/>
          <p:nvPr/>
        </p:nvSpPr>
        <p:spPr>
          <a:xfrm>
            <a:off x="409731" y="9053536"/>
            <a:ext cx="3039082" cy="421269"/>
          </a:xfrm>
          <a:prstGeom prst="rect">
            <a:avLst/>
          </a:prstGeom>
        </p:spPr>
        <p:txBody>
          <a:bodyPr lIns="0" tIns="0" rIns="0" bIns="0" rtlCol="0" anchor="t">
            <a:spAutoFit/>
          </a:bodyPr>
          <a:lstStyle/>
          <a:p>
            <a:pPr algn="ctr">
              <a:lnSpc>
                <a:spcPts val="1679"/>
              </a:lnSpc>
            </a:pPr>
            <a:r>
              <a:rPr lang="en-US" sz="1200">
                <a:solidFill>
                  <a:srgbClr val="000000"/>
                </a:solidFill>
                <a:latin typeface="Open Sans"/>
                <a:ea typeface="Open Sans"/>
                <a:cs typeface="Open Sans"/>
                <a:sym typeface="Open Sans"/>
              </a:rPr>
              <a:t>Unidade produtiva - Campinas, SP - Brasil</a:t>
            </a:r>
          </a:p>
          <a:p>
            <a:pPr algn="ctr">
              <a:lnSpc>
                <a:spcPts val="1679"/>
              </a:lnSpc>
            </a:pPr>
            <a:endParaRPr lang="en-US" sz="1200">
              <a:solidFill>
                <a:srgbClr val="000000"/>
              </a:solidFill>
              <a:latin typeface="Open Sans"/>
              <a:ea typeface="Open Sans"/>
              <a:cs typeface="Open Sans"/>
              <a:sym typeface="Open Sans"/>
            </a:endParaRPr>
          </a:p>
        </p:txBody>
      </p:sp>
      <p:grpSp>
        <p:nvGrpSpPr>
          <p:cNvPr id="21" name="Group 8">
            <a:extLst>
              <a:ext uri="{FF2B5EF4-FFF2-40B4-BE49-F238E27FC236}">
                <a16:creationId xmlns:a16="http://schemas.microsoft.com/office/drawing/2014/main" id="{13A40E96-F669-0EF1-DBC2-99963601EE1F}"/>
              </a:ext>
            </a:extLst>
          </p:cNvPr>
          <p:cNvGrpSpPr/>
          <p:nvPr/>
        </p:nvGrpSpPr>
        <p:grpSpPr>
          <a:xfrm>
            <a:off x="1" y="10514133"/>
            <a:ext cx="7556500" cy="179269"/>
            <a:chOff x="0" y="0"/>
            <a:chExt cx="3047987" cy="131886"/>
          </a:xfrm>
        </p:grpSpPr>
        <p:sp>
          <p:nvSpPr>
            <p:cNvPr id="22" name="Freeform 9">
              <a:extLst>
                <a:ext uri="{FF2B5EF4-FFF2-40B4-BE49-F238E27FC236}">
                  <a16:creationId xmlns:a16="http://schemas.microsoft.com/office/drawing/2014/main" id="{326043C1-49A9-B98B-1344-ECB82358CB9C}"/>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23" name="TextBox 10">
              <a:extLst>
                <a:ext uri="{FF2B5EF4-FFF2-40B4-BE49-F238E27FC236}">
                  <a16:creationId xmlns:a16="http://schemas.microsoft.com/office/drawing/2014/main" id="{D2DDBB26-AABE-3B21-FC6E-50CCE913A46E}"/>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pic>
        <p:nvPicPr>
          <p:cNvPr id="7" name="Imagem 6">
            <a:extLst>
              <a:ext uri="{FF2B5EF4-FFF2-40B4-BE49-F238E27FC236}">
                <a16:creationId xmlns:a16="http://schemas.microsoft.com/office/drawing/2014/main" id="{85E23525-FC7D-D267-B42F-22BCD146C33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826" y="63341"/>
            <a:ext cx="7464673" cy="85924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a:off x="0" y="11149058"/>
            <a:ext cx="7647320" cy="241437"/>
            <a:chOff x="0" y="0"/>
            <a:chExt cx="3047987" cy="131886"/>
          </a:xfrm>
        </p:grpSpPr>
        <p:sp>
          <p:nvSpPr>
            <p:cNvPr id="9" name="Freeform 9"/>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10" name="TextBox 10"/>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
        <p:nvSpPr>
          <p:cNvPr id="11" name="Freeform 11"/>
          <p:cNvSpPr/>
          <p:nvPr/>
        </p:nvSpPr>
        <p:spPr>
          <a:xfrm>
            <a:off x="273050" y="9718722"/>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sp>
        <p:nvSpPr>
          <p:cNvPr id="13" name="Freeform 13"/>
          <p:cNvSpPr/>
          <p:nvPr/>
        </p:nvSpPr>
        <p:spPr>
          <a:xfrm>
            <a:off x="1096525" y="2452247"/>
            <a:ext cx="5342421" cy="7243960"/>
          </a:xfrm>
          <a:custGeom>
            <a:avLst/>
            <a:gdLst/>
            <a:ahLst/>
            <a:cxnLst/>
            <a:rect l="l" t="t" r="r" b="b"/>
            <a:pathLst>
              <a:path w="5342421" h="7243960">
                <a:moveTo>
                  <a:pt x="0" y="0"/>
                </a:moveTo>
                <a:lnTo>
                  <a:pt x="5342420" y="0"/>
                </a:lnTo>
                <a:lnTo>
                  <a:pt x="5342420" y="7243961"/>
                </a:lnTo>
                <a:lnTo>
                  <a:pt x="0" y="7243961"/>
                </a:lnTo>
                <a:lnTo>
                  <a:pt x="0" y="0"/>
                </a:lnTo>
                <a:close/>
              </a:path>
            </a:pathLst>
          </a:custGeom>
          <a:blipFill>
            <a:blip r:embed="rId3"/>
            <a:stretch>
              <a:fillRect/>
            </a:stretch>
          </a:blipFill>
        </p:spPr>
      </p:sp>
      <p:sp>
        <p:nvSpPr>
          <p:cNvPr id="14" name="TextBox 14"/>
          <p:cNvSpPr txBox="1"/>
          <p:nvPr/>
        </p:nvSpPr>
        <p:spPr>
          <a:xfrm>
            <a:off x="494992" y="1082845"/>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NOVA INGERSOLL RAND</a:t>
            </a:r>
          </a:p>
        </p:txBody>
      </p:sp>
      <p:sp>
        <p:nvSpPr>
          <p:cNvPr id="15" name="TextBox 15"/>
          <p:cNvSpPr txBox="1"/>
          <p:nvPr/>
        </p:nvSpPr>
        <p:spPr>
          <a:xfrm>
            <a:off x="494992" y="1639245"/>
            <a:ext cx="6639246" cy="708228"/>
          </a:xfrm>
          <a:prstGeom prst="rect">
            <a:avLst/>
          </a:prstGeom>
        </p:spPr>
        <p:txBody>
          <a:bodyPr lIns="0" tIns="0" rIns="0" bIns="0" rtlCol="0" anchor="t">
            <a:spAutoFit/>
          </a:bodyPr>
          <a:lstStyle/>
          <a:p>
            <a:pPr algn="just">
              <a:lnSpc>
                <a:spcPts val="1913"/>
              </a:lnSpc>
            </a:pPr>
            <a:r>
              <a:rPr lang="en-US" sz="1367">
                <a:solidFill>
                  <a:srgbClr val="000000"/>
                </a:solidFill>
                <a:latin typeface="Montserrat"/>
                <a:ea typeface="Montserrat"/>
                <a:cs typeface="Montserrat"/>
                <a:sym typeface="Montserrat"/>
              </a:rPr>
              <a:t>O vasto portfólio de produtos inclui marcas de forte legado, como Gardner Denver, Ingersoll Rand, Champion e outras marcas industriais:</a:t>
            </a:r>
          </a:p>
          <a:p>
            <a:pPr algn="just">
              <a:lnSpc>
                <a:spcPts val="1913"/>
              </a:lnSpc>
            </a:pPr>
            <a:endParaRPr lang="en-US" sz="1367">
              <a:solidFill>
                <a:srgbClr val="000000"/>
              </a:solidFill>
              <a:latin typeface="Montserrat"/>
              <a:ea typeface="Montserrat"/>
              <a:cs typeface="Montserrat"/>
              <a:sym typeface="Montserrat"/>
            </a:endParaRPr>
          </a:p>
        </p:txBody>
      </p:sp>
      <p:pic>
        <p:nvPicPr>
          <p:cNvPr id="12" name="Imagem 11">
            <a:extLst>
              <a:ext uri="{FF2B5EF4-FFF2-40B4-BE49-F238E27FC236}">
                <a16:creationId xmlns:a16="http://schemas.microsoft.com/office/drawing/2014/main" id="{89E8B3EB-0C72-CA17-E264-92B61409BED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826" y="63341"/>
            <a:ext cx="7464673" cy="859247"/>
          </a:xfrm>
          <a:prstGeom prst="rect">
            <a:avLst/>
          </a:prstGeom>
        </p:spPr>
      </p:pic>
      <p:grpSp>
        <p:nvGrpSpPr>
          <p:cNvPr id="7" name="Group 8">
            <a:extLst>
              <a:ext uri="{FF2B5EF4-FFF2-40B4-BE49-F238E27FC236}">
                <a16:creationId xmlns:a16="http://schemas.microsoft.com/office/drawing/2014/main" id="{1EEA93DC-A9BD-1B50-2DC9-9571CF59D178}"/>
              </a:ext>
            </a:extLst>
          </p:cNvPr>
          <p:cNvGrpSpPr/>
          <p:nvPr/>
        </p:nvGrpSpPr>
        <p:grpSpPr>
          <a:xfrm>
            <a:off x="1" y="10514133"/>
            <a:ext cx="7556500" cy="179269"/>
            <a:chOff x="0" y="0"/>
            <a:chExt cx="3047987" cy="131886"/>
          </a:xfrm>
        </p:grpSpPr>
        <p:sp>
          <p:nvSpPr>
            <p:cNvPr id="16" name="Freeform 9">
              <a:extLst>
                <a:ext uri="{FF2B5EF4-FFF2-40B4-BE49-F238E27FC236}">
                  <a16:creationId xmlns:a16="http://schemas.microsoft.com/office/drawing/2014/main" id="{C861287B-B042-09CF-9DB4-94DEAB221C9C}"/>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17" name="TextBox 10">
              <a:extLst>
                <a:ext uri="{FF2B5EF4-FFF2-40B4-BE49-F238E27FC236}">
                  <a16:creationId xmlns:a16="http://schemas.microsoft.com/office/drawing/2014/main" id="{D27AC93C-7105-01D6-1C96-7DA36AE34449}"/>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3500" y="9753395"/>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sp>
        <p:nvSpPr>
          <p:cNvPr id="13" name="Freeform 13"/>
          <p:cNvSpPr/>
          <p:nvPr/>
        </p:nvSpPr>
        <p:spPr>
          <a:xfrm>
            <a:off x="409731" y="2423672"/>
            <a:ext cx="6538758" cy="6785504"/>
          </a:xfrm>
          <a:custGeom>
            <a:avLst/>
            <a:gdLst/>
            <a:ahLst/>
            <a:cxnLst/>
            <a:rect l="l" t="t" r="r" b="b"/>
            <a:pathLst>
              <a:path w="6538758" h="6785504">
                <a:moveTo>
                  <a:pt x="0" y="0"/>
                </a:moveTo>
                <a:lnTo>
                  <a:pt x="6538759" y="0"/>
                </a:lnTo>
                <a:lnTo>
                  <a:pt x="6538759" y="6785504"/>
                </a:lnTo>
                <a:lnTo>
                  <a:pt x="0" y="6785504"/>
                </a:lnTo>
                <a:lnTo>
                  <a:pt x="0" y="0"/>
                </a:lnTo>
                <a:close/>
              </a:path>
            </a:pathLst>
          </a:custGeom>
          <a:blipFill>
            <a:blip r:embed="rId3"/>
            <a:stretch>
              <a:fillRect/>
            </a:stretch>
          </a:blipFill>
        </p:spPr>
      </p:sp>
      <p:sp>
        <p:nvSpPr>
          <p:cNvPr id="14" name="TextBox 14"/>
          <p:cNvSpPr txBox="1"/>
          <p:nvPr/>
        </p:nvSpPr>
        <p:spPr>
          <a:xfrm>
            <a:off x="494992" y="1082845"/>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CASES DE SUCESSO</a:t>
            </a:r>
          </a:p>
        </p:txBody>
      </p:sp>
      <p:sp>
        <p:nvSpPr>
          <p:cNvPr id="15" name="TextBox 15"/>
          <p:cNvSpPr txBox="1"/>
          <p:nvPr/>
        </p:nvSpPr>
        <p:spPr>
          <a:xfrm>
            <a:off x="494992" y="1639245"/>
            <a:ext cx="6639246" cy="231978"/>
          </a:xfrm>
          <a:prstGeom prst="rect">
            <a:avLst/>
          </a:prstGeom>
        </p:spPr>
        <p:txBody>
          <a:bodyPr lIns="0" tIns="0" rIns="0" bIns="0" rtlCol="0" anchor="t">
            <a:spAutoFit/>
          </a:bodyPr>
          <a:lstStyle/>
          <a:p>
            <a:pPr algn="just">
              <a:lnSpc>
                <a:spcPts val="1913"/>
              </a:lnSpc>
            </a:pPr>
            <a:r>
              <a:rPr lang="en-US" sz="1367">
                <a:solidFill>
                  <a:srgbClr val="000000"/>
                </a:solidFill>
                <a:latin typeface="Montserrat"/>
                <a:ea typeface="Montserrat"/>
                <a:cs typeface="Montserrat"/>
                <a:sym typeface="Montserrat"/>
              </a:rPr>
              <a:t>Lista de clientes atendidos pela Evolução Compressores:</a:t>
            </a:r>
          </a:p>
        </p:txBody>
      </p:sp>
      <p:grpSp>
        <p:nvGrpSpPr>
          <p:cNvPr id="16" name="Group 8">
            <a:extLst>
              <a:ext uri="{FF2B5EF4-FFF2-40B4-BE49-F238E27FC236}">
                <a16:creationId xmlns:a16="http://schemas.microsoft.com/office/drawing/2014/main" id="{8F7C4B60-BE84-21AE-B3F4-37343949971D}"/>
              </a:ext>
            </a:extLst>
          </p:cNvPr>
          <p:cNvGrpSpPr/>
          <p:nvPr/>
        </p:nvGrpSpPr>
        <p:grpSpPr>
          <a:xfrm>
            <a:off x="-3500" y="10528423"/>
            <a:ext cx="7556500" cy="231978"/>
            <a:chOff x="0" y="0"/>
            <a:chExt cx="3047987" cy="131886"/>
          </a:xfrm>
        </p:grpSpPr>
        <p:sp>
          <p:nvSpPr>
            <p:cNvPr id="17" name="Freeform 9">
              <a:extLst>
                <a:ext uri="{FF2B5EF4-FFF2-40B4-BE49-F238E27FC236}">
                  <a16:creationId xmlns:a16="http://schemas.microsoft.com/office/drawing/2014/main" id="{E2E6687D-F0AF-7EA2-DA69-8AC8B88B8823}"/>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18" name="TextBox 10">
              <a:extLst>
                <a:ext uri="{FF2B5EF4-FFF2-40B4-BE49-F238E27FC236}">
                  <a16:creationId xmlns:a16="http://schemas.microsoft.com/office/drawing/2014/main" id="{1E1CA844-6D19-1296-173F-08A4E8FFC5F6}"/>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pic>
        <p:nvPicPr>
          <p:cNvPr id="7" name="Imagem 6">
            <a:extLst>
              <a:ext uri="{FF2B5EF4-FFF2-40B4-BE49-F238E27FC236}">
                <a16:creationId xmlns:a16="http://schemas.microsoft.com/office/drawing/2014/main" id="{98B39676-5FCF-5F1C-8AB5-46AAA1E9CC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826" y="63341"/>
            <a:ext cx="7464673" cy="85924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202413" y="9686856"/>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txBody>
          <a:bodyPr/>
          <a:lstStyle/>
          <a:p>
            <a:endParaRPr lang="pt-BR"/>
          </a:p>
        </p:txBody>
      </p:sp>
      <p:grpSp>
        <p:nvGrpSpPr>
          <p:cNvPr id="13" name="Group 13"/>
          <p:cNvGrpSpPr/>
          <p:nvPr/>
        </p:nvGrpSpPr>
        <p:grpSpPr>
          <a:xfrm>
            <a:off x="479273" y="1808126"/>
            <a:ext cx="374337" cy="187168"/>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8" name="TextBox 18"/>
          <p:cNvSpPr txBox="1"/>
          <p:nvPr/>
        </p:nvSpPr>
        <p:spPr>
          <a:xfrm>
            <a:off x="494992" y="913175"/>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VANTAGENS DO PRODUTO</a:t>
            </a:r>
          </a:p>
        </p:txBody>
      </p:sp>
      <p:sp>
        <p:nvSpPr>
          <p:cNvPr id="19" name="TextBox 19"/>
          <p:cNvSpPr txBox="1"/>
          <p:nvPr/>
        </p:nvSpPr>
        <p:spPr>
          <a:xfrm>
            <a:off x="1010933" y="1783344"/>
            <a:ext cx="6170737" cy="236731"/>
          </a:xfrm>
          <a:prstGeom prst="rect">
            <a:avLst/>
          </a:prstGeom>
        </p:spPr>
        <p:txBody>
          <a:bodyPr wrap="square"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ENL – DRENO SEM PERDA</a:t>
            </a:r>
          </a:p>
        </p:txBody>
      </p:sp>
      <p:sp>
        <p:nvSpPr>
          <p:cNvPr id="21" name="TextBox 19">
            <a:extLst>
              <a:ext uri="{FF2B5EF4-FFF2-40B4-BE49-F238E27FC236}">
                <a16:creationId xmlns:a16="http://schemas.microsoft.com/office/drawing/2014/main" id="{1843453F-3E8C-69F2-ADA7-0A25E47DB8AE}"/>
              </a:ext>
            </a:extLst>
          </p:cNvPr>
          <p:cNvSpPr txBox="1"/>
          <p:nvPr/>
        </p:nvSpPr>
        <p:spPr>
          <a:xfrm>
            <a:off x="949099" y="5613378"/>
            <a:ext cx="5976130" cy="236731"/>
          </a:xfrm>
          <a:prstGeom prst="rect">
            <a:avLst/>
          </a:prstGeom>
        </p:spPr>
        <p:txBody>
          <a:bodyPr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CARACTERÍSTICAS DA ENL</a:t>
            </a:r>
          </a:p>
        </p:txBody>
      </p:sp>
      <p:grpSp>
        <p:nvGrpSpPr>
          <p:cNvPr id="22" name="Group 13">
            <a:extLst>
              <a:ext uri="{FF2B5EF4-FFF2-40B4-BE49-F238E27FC236}">
                <a16:creationId xmlns:a16="http://schemas.microsoft.com/office/drawing/2014/main" id="{44C6EAF4-8669-BF6B-EF4A-39A00CD7C111}"/>
              </a:ext>
            </a:extLst>
          </p:cNvPr>
          <p:cNvGrpSpPr/>
          <p:nvPr/>
        </p:nvGrpSpPr>
        <p:grpSpPr>
          <a:xfrm>
            <a:off x="483139" y="5643688"/>
            <a:ext cx="374337" cy="187168"/>
            <a:chOff x="0" y="0"/>
            <a:chExt cx="812800" cy="406400"/>
          </a:xfrm>
        </p:grpSpPr>
        <p:sp>
          <p:nvSpPr>
            <p:cNvPr id="23" name="Freeform 14">
              <a:extLst>
                <a:ext uri="{FF2B5EF4-FFF2-40B4-BE49-F238E27FC236}">
                  <a16:creationId xmlns:a16="http://schemas.microsoft.com/office/drawing/2014/main" id="{21651ADA-75C0-CE66-4F57-40AFCF330A45}"/>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28" name="TextBox 15">
              <a:extLst>
                <a:ext uri="{FF2B5EF4-FFF2-40B4-BE49-F238E27FC236}">
                  <a16:creationId xmlns:a16="http://schemas.microsoft.com/office/drawing/2014/main" id="{2CE73B72-A01A-56DB-F86A-B77D4D232309}"/>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pic>
        <p:nvPicPr>
          <p:cNvPr id="7" name="Imagem 6">
            <a:extLst>
              <a:ext uri="{FF2B5EF4-FFF2-40B4-BE49-F238E27FC236}">
                <a16:creationId xmlns:a16="http://schemas.microsoft.com/office/drawing/2014/main" id="{FFDFA5E4-DD45-BFEC-B2D2-D56056FADE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363" y="-34643"/>
            <a:ext cx="7464673" cy="859247"/>
          </a:xfrm>
          <a:prstGeom prst="rect">
            <a:avLst/>
          </a:prstGeom>
        </p:spPr>
      </p:pic>
      <p:sp>
        <p:nvSpPr>
          <p:cNvPr id="17" name="CaixaDeTexto 16">
            <a:extLst>
              <a:ext uri="{FF2B5EF4-FFF2-40B4-BE49-F238E27FC236}">
                <a16:creationId xmlns:a16="http://schemas.microsoft.com/office/drawing/2014/main" id="{75647375-2AA1-8D4F-4A4A-575D2232BB64}"/>
              </a:ext>
            </a:extLst>
          </p:cNvPr>
          <p:cNvSpPr txBox="1"/>
          <p:nvPr/>
        </p:nvSpPr>
        <p:spPr>
          <a:xfrm>
            <a:off x="479273" y="2250160"/>
            <a:ext cx="4023360" cy="1754326"/>
          </a:xfrm>
          <a:prstGeom prst="rect">
            <a:avLst/>
          </a:prstGeom>
          <a:noFill/>
        </p:spPr>
        <p:txBody>
          <a:bodyPr wrap="square">
            <a:spAutoFit/>
          </a:bodyPr>
          <a:lstStyle/>
          <a:p>
            <a:pPr marL="171450" marR="0" lvl="0" indent="-171450" rtl="0">
              <a:spcBef>
                <a:spcPts val="0"/>
              </a:spcBef>
              <a:spcAft>
                <a:spcPts val="0"/>
              </a:spcAft>
              <a:buClr>
                <a:schemeClr val="dk1"/>
              </a:buClr>
              <a:buSzPts val="1100"/>
              <a:buFont typeface="Arial" panose="020B0604020202020204" pitchFamily="34" charset="0"/>
              <a:buChar char="•"/>
            </a:pPr>
            <a:r>
              <a:rPr lang="pt-BR" sz="1200">
                <a:latin typeface="Montserrat" panose="00000500000000000000" pitchFamily="2" charset="0"/>
              </a:rPr>
              <a:t>Sensor de controle eletrônico.</a:t>
            </a:r>
          </a:p>
          <a:p>
            <a:pPr marR="0" lvl="0" rtl="0">
              <a:spcBef>
                <a:spcPts val="0"/>
              </a:spcBef>
              <a:spcAft>
                <a:spcPts val="0"/>
              </a:spcAft>
              <a:buClr>
                <a:schemeClr val="dk1"/>
              </a:buClr>
              <a:buSzPts val="1100"/>
            </a:pPr>
            <a:endParaRPr lang="pt-BR" sz="1200">
              <a:latin typeface="Montserrat" panose="00000500000000000000" pitchFamily="2" charset="0"/>
            </a:endParaRPr>
          </a:p>
          <a:p>
            <a:pPr marL="171450" marR="0" lvl="0" indent="-171450" rtl="0">
              <a:spcBef>
                <a:spcPts val="0"/>
              </a:spcBef>
              <a:spcAft>
                <a:spcPts val="0"/>
              </a:spcAft>
              <a:buClr>
                <a:schemeClr val="dk1"/>
              </a:buClr>
              <a:buSzPts val="1100"/>
              <a:buFont typeface="Arial" panose="020B0604020202020204" pitchFamily="34" charset="0"/>
              <a:buChar char="•"/>
            </a:pPr>
            <a:r>
              <a:rPr lang="pt-BR" sz="1200">
                <a:latin typeface="Montserrat" panose="00000500000000000000" pitchFamily="2" charset="0"/>
              </a:rPr>
              <a:t>Drenagem de acordo com a demanda</a:t>
            </a:r>
          </a:p>
          <a:p>
            <a:pPr marR="0" lvl="0" rtl="0">
              <a:spcBef>
                <a:spcPts val="0"/>
              </a:spcBef>
              <a:spcAft>
                <a:spcPts val="0"/>
              </a:spcAft>
              <a:buClr>
                <a:schemeClr val="dk1"/>
              </a:buClr>
              <a:buSzPts val="1100"/>
            </a:pPr>
            <a:endParaRPr lang="pt-BR" sz="1200">
              <a:latin typeface="Montserrat" panose="00000500000000000000" pitchFamily="2" charset="0"/>
            </a:endParaRPr>
          </a:p>
          <a:p>
            <a:pPr marL="171450" marR="0" lvl="0" indent="-171450" rtl="0">
              <a:spcBef>
                <a:spcPts val="0"/>
              </a:spcBef>
              <a:spcAft>
                <a:spcPts val="0"/>
              </a:spcAft>
              <a:buClr>
                <a:schemeClr val="dk1"/>
              </a:buClr>
              <a:buSzPts val="1100"/>
              <a:buFont typeface="Arial" panose="020B0604020202020204" pitchFamily="34" charset="0"/>
              <a:buChar char="•"/>
            </a:pPr>
            <a:r>
              <a:rPr lang="pt-BR" sz="1200">
                <a:latin typeface="Montserrat" panose="00000500000000000000" pitchFamily="2" charset="0"/>
              </a:rPr>
              <a:t>Classificação NEMA 4/IP67.</a:t>
            </a:r>
          </a:p>
          <a:p>
            <a:pPr marR="0" lvl="0" rtl="0">
              <a:spcBef>
                <a:spcPts val="0"/>
              </a:spcBef>
              <a:spcAft>
                <a:spcPts val="0"/>
              </a:spcAft>
              <a:buClr>
                <a:schemeClr val="dk1"/>
              </a:buClr>
              <a:buSzPts val="1100"/>
            </a:pPr>
            <a:endParaRPr lang="pt-BR" sz="1200">
              <a:latin typeface="Montserrat" panose="00000500000000000000" pitchFamily="2" charset="0"/>
            </a:endParaRPr>
          </a:p>
          <a:p>
            <a:pPr marL="171450" marR="0" lvl="0" indent="-171450" rtl="0">
              <a:spcBef>
                <a:spcPts val="0"/>
              </a:spcBef>
              <a:spcAft>
                <a:spcPts val="0"/>
              </a:spcAft>
              <a:buClr>
                <a:schemeClr val="dk1"/>
              </a:buClr>
              <a:buSzPts val="1100"/>
              <a:buFont typeface="Arial" panose="020B0604020202020204" pitchFamily="34" charset="0"/>
              <a:buChar char="•"/>
            </a:pPr>
            <a:r>
              <a:rPr lang="pt-BR" sz="1200">
                <a:latin typeface="Montserrat" panose="00000500000000000000" pitchFamily="2" charset="0"/>
              </a:rPr>
              <a:t>Manutenção simplificada.</a:t>
            </a:r>
          </a:p>
          <a:p>
            <a:pPr marR="0" lvl="0" rtl="0">
              <a:spcBef>
                <a:spcPts val="0"/>
              </a:spcBef>
              <a:spcAft>
                <a:spcPts val="0"/>
              </a:spcAft>
              <a:buClr>
                <a:schemeClr val="dk1"/>
              </a:buClr>
              <a:buSzPts val="1100"/>
            </a:pPr>
            <a:endParaRPr lang="pt-BR" sz="1200">
              <a:latin typeface="Montserrat" panose="00000500000000000000" pitchFamily="2" charset="0"/>
            </a:endParaRPr>
          </a:p>
          <a:p>
            <a:pPr marL="171450" marR="0" lvl="0" indent="-171450" rtl="0">
              <a:spcBef>
                <a:spcPts val="0"/>
              </a:spcBef>
              <a:spcAft>
                <a:spcPts val="0"/>
              </a:spcAft>
              <a:buClr>
                <a:schemeClr val="dk1"/>
              </a:buClr>
              <a:buSzPts val="1100"/>
              <a:buFont typeface="Arial" panose="020B0604020202020204" pitchFamily="34" charset="0"/>
              <a:buChar char="•"/>
            </a:pPr>
            <a:r>
              <a:rPr lang="pt-BR" sz="1200">
                <a:latin typeface="Montserrat" panose="00000500000000000000" pitchFamily="2" charset="0"/>
              </a:rPr>
              <a:t>Sem perda de ar.</a:t>
            </a:r>
          </a:p>
        </p:txBody>
      </p:sp>
      <p:sp>
        <p:nvSpPr>
          <p:cNvPr id="37" name="CaixaDeTexto 36">
            <a:extLst>
              <a:ext uri="{FF2B5EF4-FFF2-40B4-BE49-F238E27FC236}">
                <a16:creationId xmlns:a16="http://schemas.microsoft.com/office/drawing/2014/main" id="{D99F1061-73B3-7C01-35E3-916E36E7FB74}"/>
              </a:ext>
            </a:extLst>
          </p:cNvPr>
          <p:cNvSpPr txBox="1"/>
          <p:nvPr/>
        </p:nvSpPr>
        <p:spPr>
          <a:xfrm>
            <a:off x="163930" y="4209172"/>
            <a:ext cx="6811721" cy="892104"/>
          </a:xfrm>
          <a:prstGeom prst="rect">
            <a:avLst/>
          </a:prstGeom>
          <a:noFill/>
        </p:spPr>
        <p:txBody>
          <a:bodyPr wrap="square">
            <a:spAutoFit/>
          </a:bodyPr>
          <a:lstStyle/>
          <a:p>
            <a:pPr marL="363538" lvl="1" indent="-171450" algn="just">
              <a:lnSpc>
                <a:spcPct val="150000"/>
              </a:lnSpc>
              <a:buFont typeface="Wingdings" panose="05000000000000000000" pitchFamily="2" charset="2"/>
              <a:buChar char="ü"/>
            </a:pPr>
            <a:r>
              <a:rPr lang="pt-BR" sz="1200">
                <a:latin typeface="Montserrat" panose="00000500000000000000" pitchFamily="2" charset="0"/>
                <a:cs typeface="Arial" panose="020B0604020202020204" pitchFamily="34" charset="0"/>
              </a:rPr>
              <a:t>A linha durável e com eficiência energética de drenos eletrônicos sem perdas (ENL) oferece soluções abrangentes e uma forma ecologicamente correta de remover condensado de um sistema de ar.</a:t>
            </a:r>
            <a:endParaRPr lang="pt-BR" sz="1200" dirty="0">
              <a:latin typeface="Montserrat" panose="00000500000000000000" pitchFamily="2" charset="0"/>
              <a:cs typeface="Arial" panose="020B0604020202020204" pitchFamily="34" charset="0"/>
            </a:endParaRPr>
          </a:p>
        </p:txBody>
      </p:sp>
      <p:sp>
        <p:nvSpPr>
          <p:cNvPr id="40" name="CaixaDeTexto 39">
            <a:extLst>
              <a:ext uri="{FF2B5EF4-FFF2-40B4-BE49-F238E27FC236}">
                <a16:creationId xmlns:a16="http://schemas.microsoft.com/office/drawing/2014/main" id="{6CCA9486-421D-09A0-7B9A-A3D1FF32742F}"/>
              </a:ext>
            </a:extLst>
          </p:cNvPr>
          <p:cNvSpPr txBox="1"/>
          <p:nvPr/>
        </p:nvSpPr>
        <p:spPr>
          <a:xfrm>
            <a:off x="2626078" y="6200658"/>
            <a:ext cx="4636864" cy="3231654"/>
          </a:xfrm>
          <a:prstGeom prst="rect">
            <a:avLst/>
          </a:prstGeom>
          <a:noFill/>
        </p:spPr>
        <p:txBody>
          <a:bodyPr wrap="square">
            <a:spAutoFit/>
          </a:bodyPr>
          <a:lstStyle/>
          <a:p>
            <a:pPr marL="228600" marR="0" lvl="0" indent="-228600" rtl="0">
              <a:spcBef>
                <a:spcPts val="0"/>
              </a:spcBef>
              <a:spcAft>
                <a:spcPts val="0"/>
              </a:spcAft>
              <a:buClr>
                <a:schemeClr val="dk1"/>
              </a:buClr>
              <a:buSzPts val="1100"/>
              <a:buFont typeface="+mj-lt"/>
              <a:buAutoNum type="arabicPeriod"/>
            </a:pPr>
            <a:r>
              <a:rPr lang="pt-BR" sz="1200">
                <a:solidFill>
                  <a:schemeClr val="dk1"/>
                </a:solidFill>
                <a:latin typeface="Montserrat" panose="00000500000000000000" pitchFamily="2" charset="0"/>
                <a:cs typeface="Arial"/>
                <a:sym typeface="Arial"/>
              </a:rPr>
              <a:t>Componentes internos e robustos compatíveis com arrefecedores e capazes de lidar com detritos.</a:t>
            </a:r>
          </a:p>
          <a:p>
            <a:pPr marL="228600" marR="0" lvl="0" indent="-228600" rtl="0">
              <a:spcBef>
                <a:spcPts val="0"/>
              </a:spcBef>
              <a:spcAft>
                <a:spcPts val="0"/>
              </a:spcAft>
              <a:buClr>
                <a:schemeClr val="dk1"/>
              </a:buClr>
              <a:buSzPts val="1100"/>
              <a:buFont typeface="+mj-lt"/>
              <a:buAutoNum type="arabicPeriod"/>
            </a:pPr>
            <a:endParaRPr lang="pt-BR" sz="1200">
              <a:solidFill>
                <a:schemeClr val="dk1"/>
              </a:solidFill>
              <a:latin typeface="Montserrat" panose="00000500000000000000" pitchFamily="2" charset="0"/>
              <a:cs typeface="Arial"/>
              <a:sym typeface="Arial"/>
            </a:endParaRPr>
          </a:p>
          <a:p>
            <a:pPr marL="228600" marR="0" lvl="0" indent="-228600" rtl="0">
              <a:spcBef>
                <a:spcPts val="0"/>
              </a:spcBef>
              <a:spcAft>
                <a:spcPts val="0"/>
              </a:spcAft>
              <a:buClr>
                <a:schemeClr val="dk1"/>
              </a:buClr>
              <a:buSzPts val="1100"/>
              <a:buFont typeface="+mj-lt"/>
              <a:buAutoNum type="arabicPeriod"/>
            </a:pPr>
            <a:r>
              <a:rPr lang="pt-BR" sz="1200">
                <a:solidFill>
                  <a:schemeClr val="dk1"/>
                </a:solidFill>
                <a:latin typeface="Montserrat" panose="00000500000000000000" pitchFamily="2" charset="0"/>
                <a:cs typeface="Arial"/>
                <a:sym typeface="Arial"/>
              </a:rPr>
              <a:t>Invólucro NEMA 4/IP67 protege os componentes eletrônicos</a:t>
            </a:r>
          </a:p>
          <a:p>
            <a:pPr marL="228600" marR="0" lvl="0" indent="-228600" rtl="0">
              <a:spcBef>
                <a:spcPts val="0"/>
              </a:spcBef>
              <a:spcAft>
                <a:spcPts val="0"/>
              </a:spcAft>
              <a:buClr>
                <a:schemeClr val="dk1"/>
              </a:buClr>
              <a:buSzPts val="1100"/>
              <a:buFont typeface="+mj-lt"/>
              <a:buAutoNum type="arabicPeriod"/>
            </a:pPr>
            <a:endParaRPr lang="pt-BR" sz="1200">
              <a:solidFill>
                <a:schemeClr val="dk1"/>
              </a:solidFill>
              <a:latin typeface="Montserrat" panose="00000500000000000000" pitchFamily="2" charset="0"/>
              <a:cs typeface="Arial"/>
              <a:sym typeface="Arial"/>
            </a:endParaRPr>
          </a:p>
          <a:p>
            <a:pPr marL="228600" marR="0" lvl="0" indent="-228600" rtl="0">
              <a:spcBef>
                <a:spcPts val="0"/>
              </a:spcBef>
              <a:spcAft>
                <a:spcPts val="0"/>
              </a:spcAft>
              <a:buClr>
                <a:schemeClr val="dk1"/>
              </a:buClr>
              <a:buSzPts val="1100"/>
              <a:buFont typeface="+mj-lt"/>
              <a:buAutoNum type="arabicPeriod"/>
            </a:pPr>
            <a:r>
              <a:rPr lang="pt-BR" sz="1200">
                <a:solidFill>
                  <a:schemeClr val="dk1"/>
                </a:solidFill>
                <a:latin typeface="Montserrat" panose="00000500000000000000" pitchFamily="2" charset="0"/>
                <a:cs typeface="Arial"/>
                <a:sym typeface="Arial"/>
              </a:rPr>
              <a:t>Atende sistemas de ar comprimido de alto volume de até 50.000 cfm (1.415 m³/min)</a:t>
            </a:r>
          </a:p>
          <a:p>
            <a:pPr marL="228600" marR="0" lvl="0" indent="-228600" rtl="0">
              <a:spcBef>
                <a:spcPts val="0"/>
              </a:spcBef>
              <a:spcAft>
                <a:spcPts val="0"/>
              </a:spcAft>
              <a:buClr>
                <a:schemeClr val="dk1"/>
              </a:buClr>
              <a:buSzPts val="1100"/>
              <a:buFont typeface="+mj-lt"/>
              <a:buAutoNum type="arabicPeriod"/>
            </a:pPr>
            <a:endParaRPr lang="pt-BR" sz="1200">
              <a:solidFill>
                <a:schemeClr val="dk1"/>
              </a:solidFill>
              <a:latin typeface="Montserrat" panose="00000500000000000000" pitchFamily="2" charset="0"/>
              <a:cs typeface="Arial"/>
              <a:sym typeface="Arial"/>
            </a:endParaRPr>
          </a:p>
          <a:p>
            <a:pPr marL="228600" marR="0" lvl="0" indent="-228600" rtl="0">
              <a:spcBef>
                <a:spcPts val="0"/>
              </a:spcBef>
              <a:spcAft>
                <a:spcPts val="0"/>
              </a:spcAft>
              <a:buClr>
                <a:schemeClr val="dk1"/>
              </a:buClr>
              <a:buSzPts val="1100"/>
              <a:buFont typeface="+mj-lt"/>
              <a:buAutoNum type="arabicPeriod"/>
            </a:pPr>
            <a:r>
              <a:rPr lang="pt-BR" sz="1200">
                <a:solidFill>
                  <a:schemeClr val="dk1"/>
                </a:solidFill>
                <a:latin typeface="Montserrat" panose="00000500000000000000" pitchFamily="2" charset="0"/>
                <a:cs typeface="Arial"/>
                <a:sym typeface="Arial"/>
              </a:rPr>
              <a:t>Soluções de alta pressão drenam pressões operacionais máximas de até 915 psi (63 bar).</a:t>
            </a:r>
          </a:p>
          <a:p>
            <a:pPr marL="228600" marR="0" lvl="0" indent="-228600" rtl="0">
              <a:spcBef>
                <a:spcPts val="0"/>
              </a:spcBef>
              <a:spcAft>
                <a:spcPts val="0"/>
              </a:spcAft>
              <a:buClr>
                <a:schemeClr val="dk1"/>
              </a:buClr>
              <a:buSzPts val="1100"/>
              <a:buFont typeface="+mj-lt"/>
              <a:buAutoNum type="arabicPeriod"/>
            </a:pPr>
            <a:endParaRPr lang="pt-BR" sz="1200">
              <a:solidFill>
                <a:schemeClr val="dk1"/>
              </a:solidFill>
              <a:latin typeface="Montserrat" panose="00000500000000000000" pitchFamily="2" charset="0"/>
              <a:cs typeface="Arial"/>
              <a:sym typeface="Arial"/>
            </a:endParaRPr>
          </a:p>
          <a:p>
            <a:pPr marL="228600" marR="0" lvl="0" indent="-228600" rtl="0">
              <a:spcBef>
                <a:spcPts val="0"/>
              </a:spcBef>
              <a:spcAft>
                <a:spcPts val="0"/>
              </a:spcAft>
              <a:buClr>
                <a:schemeClr val="dk1"/>
              </a:buClr>
              <a:buSzPts val="1100"/>
              <a:buFont typeface="+mj-lt"/>
              <a:buAutoNum type="arabicPeriod"/>
            </a:pPr>
            <a:r>
              <a:rPr lang="pt-BR" sz="1200">
                <a:solidFill>
                  <a:schemeClr val="dk1"/>
                </a:solidFill>
                <a:latin typeface="Montserrat" panose="00000500000000000000" pitchFamily="2" charset="0"/>
                <a:cs typeface="Arial"/>
                <a:sym typeface="Arial"/>
              </a:rPr>
              <a:t>Alarme integrado sinaliza a ocorrência de falhas,</a:t>
            </a:r>
          </a:p>
          <a:p>
            <a:pPr marL="228600" marR="0" lvl="0" indent="-228600" rtl="0">
              <a:spcBef>
                <a:spcPts val="0"/>
              </a:spcBef>
              <a:spcAft>
                <a:spcPts val="0"/>
              </a:spcAft>
              <a:buClr>
                <a:schemeClr val="dk1"/>
              </a:buClr>
              <a:buSzPts val="1100"/>
              <a:buFont typeface="+mj-lt"/>
              <a:buAutoNum type="arabicPeriod"/>
            </a:pPr>
            <a:endParaRPr lang="pt-BR" sz="1200">
              <a:solidFill>
                <a:schemeClr val="dk1"/>
              </a:solidFill>
              <a:latin typeface="Montserrat" panose="00000500000000000000" pitchFamily="2" charset="0"/>
              <a:cs typeface="Arial"/>
              <a:sym typeface="Arial"/>
            </a:endParaRPr>
          </a:p>
          <a:p>
            <a:pPr marL="228600" marR="0" lvl="0" indent="-228600" rtl="0">
              <a:spcBef>
                <a:spcPts val="0"/>
              </a:spcBef>
              <a:spcAft>
                <a:spcPts val="0"/>
              </a:spcAft>
              <a:buClr>
                <a:schemeClr val="dk1"/>
              </a:buClr>
              <a:buSzPts val="1100"/>
              <a:buFont typeface="+mj-lt"/>
              <a:buAutoNum type="arabicPeriod"/>
            </a:pPr>
            <a:r>
              <a:rPr lang="pt-BR" sz="1200">
                <a:solidFill>
                  <a:schemeClr val="dk1"/>
                </a:solidFill>
                <a:latin typeface="Montserrat" panose="00000500000000000000" pitchFamily="2" charset="0"/>
                <a:cs typeface="Arial"/>
                <a:sym typeface="Arial"/>
              </a:rPr>
              <a:t>Com sua concepção de zero perda real de ar, o dreno ENL economiza energia e dinheiro ao evitar vazamentos do ar comprimido para fora do sistema.</a:t>
            </a:r>
          </a:p>
        </p:txBody>
      </p:sp>
      <p:sp>
        <p:nvSpPr>
          <p:cNvPr id="8" name="AutoShape 2" descr="Product Photo Exterior electronic no loss drains">
            <a:extLst>
              <a:ext uri="{FF2B5EF4-FFF2-40B4-BE49-F238E27FC236}">
                <a16:creationId xmlns:a16="http://schemas.microsoft.com/office/drawing/2014/main" id="{6DF2FB57-ABE8-B1D1-E307-B91CFC7D02E5}"/>
              </a:ext>
            </a:extLst>
          </p:cNvPr>
          <p:cNvSpPr>
            <a:spLocks noChangeAspect="1" noChangeArrowheads="1"/>
          </p:cNvSpPr>
          <p:nvPr/>
        </p:nvSpPr>
        <p:spPr bwMode="auto">
          <a:xfrm>
            <a:off x="3625849" y="5194299"/>
            <a:ext cx="1483839" cy="148383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0" name="Imagem 9" descr="Câmera fotográfica preta&#10;&#10;O conteúdo gerado por IA pode estar incorreto.">
            <a:extLst>
              <a:ext uri="{FF2B5EF4-FFF2-40B4-BE49-F238E27FC236}">
                <a16:creationId xmlns:a16="http://schemas.microsoft.com/office/drawing/2014/main" id="{6BED038D-EA92-4711-49B3-33709C8E9A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09621" y="2119243"/>
            <a:ext cx="2497326" cy="1788916"/>
          </a:xfrm>
          <a:prstGeom prst="rect">
            <a:avLst/>
          </a:prstGeom>
        </p:spPr>
      </p:pic>
      <p:pic>
        <p:nvPicPr>
          <p:cNvPr id="12" name="Imagem 11">
            <a:extLst>
              <a:ext uri="{FF2B5EF4-FFF2-40B4-BE49-F238E27FC236}">
                <a16:creationId xmlns:a16="http://schemas.microsoft.com/office/drawing/2014/main" id="{C1777412-69CF-14D4-8112-37DE42212789}"/>
              </a:ext>
            </a:extLst>
          </p:cNvPr>
          <p:cNvPicPr>
            <a:picLocks noChangeAspect="1"/>
          </p:cNvPicPr>
          <p:nvPr/>
        </p:nvPicPr>
        <p:blipFill>
          <a:blip r:embed="rId5"/>
          <a:stretch>
            <a:fillRect/>
          </a:stretch>
        </p:blipFill>
        <p:spPr>
          <a:xfrm>
            <a:off x="384936" y="6079159"/>
            <a:ext cx="2167836" cy="1693621"/>
          </a:xfrm>
          <a:prstGeom prst="rect">
            <a:avLst/>
          </a:prstGeom>
        </p:spPr>
      </p:pic>
      <p:pic>
        <p:nvPicPr>
          <p:cNvPr id="24" name="Imagem 23">
            <a:extLst>
              <a:ext uri="{FF2B5EF4-FFF2-40B4-BE49-F238E27FC236}">
                <a16:creationId xmlns:a16="http://schemas.microsoft.com/office/drawing/2014/main" id="{C3162CB7-806F-0BA1-4619-48C7416388E8}"/>
              </a:ext>
            </a:extLst>
          </p:cNvPr>
          <p:cNvPicPr>
            <a:picLocks noChangeAspect="1"/>
          </p:cNvPicPr>
          <p:nvPr/>
        </p:nvPicPr>
        <p:blipFill>
          <a:blip r:embed="rId6"/>
          <a:stretch>
            <a:fillRect/>
          </a:stretch>
        </p:blipFill>
        <p:spPr>
          <a:xfrm>
            <a:off x="549749" y="7759361"/>
            <a:ext cx="1839189" cy="1436866"/>
          </a:xfrm>
          <a:prstGeom prst="rect">
            <a:avLst/>
          </a:prstGeom>
        </p:spPr>
      </p:pic>
      <p:grpSp>
        <p:nvGrpSpPr>
          <p:cNvPr id="9" name="Group 8">
            <a:extLst>
              <a:ext uri="{FF2B5EF4-FFF2-40B4-BE49-F238E27FC236}">
                <a16:creationId xmlns:a16="http://schemas.microsoft.com/office/drawing/2014/main" id="{04A73F44-2F8C-9C51-9376-C422A776551D}"/>
              </a:ext>
            </a:extLst>
          </p:cNvPr>
          <p:cNvGrpSpPr/>
          <p:nvPr/>
        </p:nvGrpSpPr>
        <p:grpSpPr>
          <a:xfrm>
            <a:off x="1" y="10514133"/>
            <a:ext cx="7556500" cy="179269"/>
            <a:chOff x="0" y="0"/>
            <a:chExt cx="3047987" cy="131886"/>
          </a:xfrm>
        </p:grpSpPr>
        <p:sp>
          <p:nvSpPr>
            <p:cNvPr id="16" name="Freeform 9">
              <a:extLst>
                <a:ext uri="{FF2B5EF4-FFF2-40B4-BE49-F238E27FC236}">
                  <a16:creationId xmlns:a16="http://schemas.microsoft.com/office/drawing/2014/main" id="{454007C7-D35E-0D67-A18A-DD7C15929969}"/>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20" name="TextBox 10">
              <a:extLst>
                <a:ext uri="{FF2B5EF4-FFF2-40B4-BE49-F238E27FC236}">
                  <a16:creationId xmlns:a16="http://schemas.microsoft.com/office/drawing/2014/main" id="{1F03252D-0678-8585-F7B1-AECD593768E8}"/>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310698" y="9756067"/>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txBody>
          <a:bodyPr/>
          <a:lstStyle/>
          <a:p>
            <a:endParaRPr lang="pt-BR"/>
          </a:p>
        </p:txBody>
      </p:sp>
      <p:grpSp>
        <p:nvGrpSpPr>
          <p:cNvPr id="13" name="Group 13"/>
          <p:cNvGrpSpPr/>
          <p:nvPr/>
        </p:nvGrpSpPr>
        <p:grpSpPr>
          <a:xfrm>
            <a:off x="460377" y="1072383"/>
            <a:ext cx="467840" cy="233920"/>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7" name="Freeform 17"/>
          <p:cNvSpPr/>
          <p:nvPr/>
        </p:nvSpPr>
        <p:spPr>
          <a:xfrm>
            <a:off x="710198" y="8571301"/>
            <a:ext cx="775680" cy="775680"/>
          </a:xfrm>
          <a:custGeom>
            <a:avLst/>
            <a:gdLst/>
            <a:ahLst/>
            <a:cxnLst/>
            <a:rect l="l" t="t" r="r" b="b"/>
            <a:pathLst>
              <a:path w="775680" h="775680">
                <a:moveTo>
                  <a:pt x="0" y="0"/>
                </a:moveTo>
                <a:lnTo>
                  <a:pt x="775680" y="0"/>
                </a:lnTo>
                <a:lnTo>
                  <a:pt x="775680" y="775680"/>
                </a:lnTo>
                <a:lnTo>
                  <a:pt x="0" y="775680"/>
                </a:lnTo>
                <a:lnTo>
                  <a:pt x="0" y="0"/>
                </a:lnTo>
                <a:close/>
              </a:path>
            </a:pathLst>
          </a:custGeom>
          <a:blipFill>
            <a:blip r:embed="rId3"/>
            <a:stretch>
              <a:fillRect/>
            </a:stretch>
          </a:blipFill>
        </p:spPr>
      </p:sp>
      <p:sp>
        <p:nvSpPr>
          <p:cNvPr id="18" name="TextBox 18"/>
          <p:cNvSpPr txBox="1"/>
          <p:nvPr/>
        </p:nvSpPr>
        <p:spPr>
          <a:xfrm>
            <a:off x="1034174" y="1034283"/>
            <a:ext cx="4608974" cy="306702"/>
          </a:xfrm>
          <a:prstGeom prst="rect">
            <a:avLst/>
          </a:prstGeom>
        </p:spPr>
        <p:txBody>
          <a:bodyPr lIns="0" tIns="0" rIns="0" bIns="0" rtlCol="0" anchor="t">
            <a:spAutoFit/>
          </a:bodyPr>
          <a:lstStyle/>
          <a:p>
            <a:pPr>
              <a:lnSpc>
                <a:spcPts val="2520"/>
              </a:lnSpc>
            </a:pPr>
            <a:r>
              <a:rPr lang="en-US" b="1">
                <a:solidFill>
                  <a:srgbClr val="6F6F6F"/>
                </a:solidFill>
                <a:latin typeface="Montserrat" panose="00000500000000000000" pitchFamily="2" charset="0"/>
                <a:ea typeface="Montserrat Bold"/>
                <a:cs typeface="Montserrat Bold"/>
                <a:sym typeface="Montserrat Bold"/>
              </a:rPr>
              <a:t>CONDIÇÕES COMERCIAIS</a:t>
            </a:r>
          </a:p>
        </p:txBody>
      </p:sp>
      <p:sp>
        <p:nvSpPr>
          <p:cNvPr id="19" name="TextBox 19"/>
          <p:cNvSpPr txBox="1"/>
          <p:nvPr/>
        </p:nvSpPr>
        <p:spPr>
          <a:xfrm>
            <a:off x="1515088" y="8660688"/>
            <a:ext cx="4838116" cy="855555"/>
          </a:xfrm>
          <a:prstGeom prst="rect">
            <a:avLst/>
          </a:prstGeom>
        </p:spPr>
        <p:txBody>
          <a:bodyPr lIns="0" tIns="0" rIns="0" bIns="0" rtlCol="0" anchor="t">
            <a:spAutoFit/>
          </a:bodyPr>
          <a:lstStyle/>
          <a:p>
            <a:pPr algn="just">
              <a:lnSpc>
                <a:spcPts val="1679"/>
              </a:lnSpc>
            </a:pPr>
            <a:r>
              <a:rPr lang="en-US" sz="1200">
                <a:solidFill>
                  <a:srgbClr val="000000"/>
                </a:solidFill>
                <a:latin typeface="Montserrat"/>
                <a:ea typeface="Montserrat"/>
                <a:cs typeface="Montserrat"/>
                <a:sym typeface="Montserrat"/>
              </a:rPr>
              <a:t>É parte integrante desta proposta as condições gerais de venda da Ingersoll Rand® que seque no link abaixo:</a:t>
            </a:r>
          </a:p>
          <a:p>
            <a:pPr algn="just">
              <a:lnSpc>
                <a:spcPts val="1679"/>
              </a:lnSpc>
            </a:pPr>
            <a:r>
              <a:rPr lang="en-US" sz="1200">
                <a:solidFill>
                  <a:srgbClr val="000000"/>
                </a:solidFill>
                <a:latin typeface="Montserrat"/>
                <a:ea typeface="Montserrat"/>
                <a:cs typeface="Montserrat"/>
                <a:sym typeface="Montserrat"/>
              </a:rPr>
              <a:t>Clique </a:t>
            </a:r>
            <a:r>
              <a:rPr lang="en-US" sz="1200" u="sng">
                <a:solidFill>
                  <a:srgbClr val="000000"/>
                </a:solidFill>
                <a:latin typeface="Montserrat"/>
                <a:ea typeface="Montserrat"/>
                <a:cs typeface="Montserrat"/>
                <a:sym typeface="Montserrat"/>
                <a:hlinkClick r:id="rId4" tooltip="https://drive.google.com/file/d/1u8ru2W8YvmpBJ7NwRy4gI2Pdve1BwAxh/view?usp=sharing"/>
              </a:rPr>
              <a:t>aqui</a:t>
            </a:r>
            <a:r>
              <a:rPr lang="en-US" sz="1200">
                <a:solidFill>
                  <a:srgbClr val="000000"/>
                </a:solidFill>
                <a:latin typeface="Montserrat"/>
                <a:ea typeface="Montserrat"/>
                <a:cs typeface="Montserrat"/>
                <a:sym typeface="Montserrat"/>
              </a:rPr>
              <a:t> ou aproxime a câmera do seu celular no QR Code</a:t>
            </a:r>
          </a:p>
          <a:p>
            <a:pPr algn="just">
              <a:lnSpc>
                <a:spcPts val="1679"/>
              </a:lnSpc>
            </a:pPr>
            <a:endParaRPr lang="en-US" sz="1200">
              <a:solidFill>
                <a:srgbClr val="000000"/>
              </a:solidFill>
              <a:latin typeface="Montserrat"/>
              <a:ea typeface="Montserrat"/>
              <a:cs typeface="Montserrat"/>
              <a:sym typeface="Montserrat"/>
            </a:endParaRPr>
          </a:p>
        </p:txBody>
      </p:sp>
      <p:graphicFrame>
        <p:nvGraphicFramePr>
          <p:cNvPr id="21" name="Tabela 20">
            <a:extLst>
              <a:ext uri="{FF2B5EF4-FFF2-40B4-BE49-F238E27FC236}">
                <a16:creationId xmlns:a16="http://schemas.microsoft.com/office/drawing/2014/main" id="{A8D18F1B-AAA9-DA55-9BEC-62B65C0AD508}"/>
              </a:ext>
            </a:extLst>
          </p:cNvPr>
          <p:cNvGraphicFramePr>
            <a:graphicFrameLocks noGrp="1"/>
          </p:cNvGraphicFramePr>
          <p:nvPr>
            <p:extLst>
              <p:ext uri="{D42A27DB-BD31-4B8C-83A1-F6EECF244321}">
                <p14:modId xmlns:p14="http://schemas.microsoft.com/office/powerpoint/2010/main" val="2490056234"/>
              </p:ext>
            </p:extLst>
          </p:nvPr>
        </p:nvGraphicFramePr>
        <p:xfrm>
          <a:off x="661402" y="2122099"/>
          <a:ext cx="6184900" cy="977265"/>
        </p:xfrm>
        <a:graphic>
          <a:graphicData uri="http://schemas.openxmlformats.org/drawingml/2006/table">
            <a:tbl>
              <a:tblPr/>
              <a:tblGrid>
                <a:gridCol w="599460">
                  <a:extLst>
                    <a:ext uri="{9D8B030D-6E8A-4147-A177-3AD203B41FA5}">
                      <a16:colId xmlns:a16="http://schemas.microsoft.com/office/drawing/2014/main" val="20000"/>
                    </a:ext>
                  </a:extLst>
                </a:gridCol>
                <a:gridCol w="599460">
                  <a:extLst>
                    <a:ext uri="{9D8B030D-6E8A-4147-A177-3AD203B41FA5}">
                      <a16:colId xmlns:a16="http://schemas.microsoft.com/office/drawing/2014/main" val="20001"/>
                    </a:ext>
                  </a:extLst>
                </a:gridCol>
                <a:gridCol w="1779348">
                  <a:extLst>
                    <a:ext uri="{9D8B030D-6E8A-4147-A177-3AD203B41FA5}">
                      <a16:colId xmlns:a16="http://schemas.microsoft.com/office/drawing/2014/main" val="20002"/>
                    </a:ext>
                  </a:extLst>
                </a:gridCol>
                <a:gridCol w="694612">
                  <a:extLst>
                    <a:ext uri="{9D8B030D-6E8A-4147-A177-3AD203B41FA5}">
                      <a16:colId xmlns:a16="http://schemas.microsoft.com/office/drawing/2014/main" val="20003"/>
                    </a:ext>
                  </a:extLst>
                </a:gridCol>
                <a:gridCol w="1256010">
                  <a:extLst>
                    <a:ext uri="{9D8B030D-6E8A-4147-A177-3AD203B41FA5}">
                      <a16:colId xmlns:a16="http://schemas.microsoft.com/office/drawing/2014/main" val="20004"/>
                    </a:ext>
                  </a:extLst>
                </a:gridCol>
                <a:gridCol w="1256010">
                  <a:extLst>
                    <a:ext uri="{9D8B030D-6E8A-4147-A177-3AD203B41FA5}">
                      <a16:colId xmlns:a16="http://schemas.microsoft.com/office/drawing/2014/main" val="20005"/>
                    </a:ext>
                  </a:extLst>
                </a:gridCol>
              </a:tblGrid>
              <a:tr h="266700">
                <a:tc>
                  <a:txBody>
                    <a:bodyPr/>
                    <a:lstStyle/>
                    <a:p>
                      <a:pPr algn="ctr" fontAlgn="ctr"/>
                      <a:r>
                        <a:rPr lang="pt-BR" sz="1100" b="0" i="0" u="none" strike="noStrike" dirty="0">
                          <a:solidFill>
                            <a:srgbClr val="000000"/>
                          </a:solidFill>
                          <a:effectLst/>
                          <a:latin typeface="Arial" panose="020B0604020202020204" pitchFamily="34" charset="0"/>
                        </a:rPr>
                        <a:t>Item</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a:txBody>
                    <a:bodyPr/>
                    <a:lstStyle/>
                    <a:p>
                      <a:pPr algn="ctr" fontAlgn="ctr"/>
                      <a:r>
                        <a:rPr lang="pt-BR" sz="1100" b="0" i="0" u="none" strike="noStrike">
                          <a:solidFill>
                            <a:srgbClr val="000000"/>
                          </a:solidFill>
                          <a:effectLst/>
                          <a:latin typeface="Arial" panose="020B0604020202020204" pitchFamily="34" charset="0"/>
                        </a:rPr>
                        <a:t>Qtde</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gridSpan="2">
                  <a:txBody>
                    <a:bodyPr/>
                    <a:lstStyle/>
                    <a:p>
                      <a:pPr algn="l" fontAlgn="ctr"/>
                      <a:r>
                        <a:rPr lang="pt-BR" sz="1100" b="0" i="0" u="none" strike="noStrike">
                          <a:solidFill>
                            <a:srgbClr val="000000"/>
                          </a:solidFill>
                          <a:effectLst/>
                          <a:latin typeface="Arial" panose="020B0604020202020204" pitchFamily="34" charset="0"/>
                        </a:rPr>
                        <a:t>Descrição</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hMerge="1">
                  <a:txBody>
                    <a:bodyPr/>
                    <a:lstStyle/>
                    <a:p>
                      <a:endParaRPr lang="pt-BR"/>
                    </a:p>
                  </a:txBody>
                  <a:tcPr/>
                </a:tc>
                <a:tc>
                  <a:txBody>
                    <a:bodyPr/>
                    <a:lstStyle/>
                    <a:p>
                      <a:pPr algn="ctr" fontAlgn="ctr"/>
                      <a:r>
                        <a:rPr lang="pt-BR" sz="1100" b="0" i="0" u="none" strike="noStrike">
                          <a:solidFill>
                            <a:srgbClr val="000000"/>
                          </a:solidFill>
                          <a:effectLst/>
                          <a:latin typeface="Arial" panose="020B0604020202020204" pitchFamily="34" charset="0"/>
                        </a:rPr>
                        <a:t>Valor Unit. (R$)</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a:txBody>
                    <a:bodyPr/>
                    <a:lstStyle/>
                    <a:p>
                      <a:pPr algn="ctr" fontAlgn="ctr"/>
                      <a:r>
                        <a:rPr lang="pt-BR" sz="1100" b="0" i="0" u="none" strike="noStrike">
                          <a:solidFill>
                            <a:srgbClr val="000000"/>
                          </a:solidFill>
                          <a:effectLst/>
                          <a:latin typeface="Arial" panose="020B0604020202020204" pitchFamily="34" charset="0"/>
                        </a:rPr>
                        <a:t>Valor Total (R$)</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0000"/>
                  </a:ext>
                </a:extLst>
              </a:tr>
              <a:tr h="40481">
                <a:tc>
                  <a:txBody>
                    <a:bodyPr/>
                    <a:lstStyle/>
                    <a:p>
                      <a:pPr algn="ctr" fontAlgn="ctr"/>
                      <a:r>
                        <a:rPr lang="pt-BR" sz="1100" b="0" i="0" u="none" strike="noStrike" dirty="0">
                          <a:solidFill>
                            <a:srgbClr val="000000"/>
                          </a:solidFill>
                          <a:effectLst/>
                          <a:latin typeface="Arial" panose="020B0604020202020204" pitchFamily="34" charset="0"/>
                        </a:rPr>
                        <a:t>01</a:t>
                      </a:r>
                    </a:p>
                  </a:txBody>
                  <a:tcPr marL="9525" marR="9525" marT="9525" marB="0" anchor="ctr">
                    <a:lnL w="6350" cap="flat" cmpd="sng" algn="ctr">
                      <a:solidFill>
                        <a:srgbClr val="000000"/>
                      </a:solidFill>
                      <a:prstDash val="solid"/>
                      <a:round/>
                      <a:headEnd type="none" w="med" len="med"/>
                      <a:tailEnd type="none" w="med" len="med"/>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dirty="0">
                          <a:solidFill>
                            <a:srgbClr val="000000"/>
                          </a:solidFill>
                          <a:effectLst/>
                          <a:latin typeface="Arial" panose="020B0604020202020204" pitchFamily="34" charset="0"/>
                        </a:rPr>
                        <a:t>01</a:t>
                      </a:r>
                    </a:p>
                  </a:txBody>
                  <a:tcPr marL="9525" marR="9525" marT="9525" marB="0" anchor="ctr">
                    <a:lnL>
                      <a:noFill/>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l" fontAlgn="ctr"/>
                      <a:endParaRPr lang="pt-BR" sz="1100" b="0" i="0" u="none" strike="noStrike" dirty="0">
                        <a:solidFill>
                          <a:srgbClr val="000000"/>
                        </a:solidFill>
                        <a:effectLst/>
                        <a:latin typeface="Arial" panose="020B0604020202020204" pitchFamily="34" charset="0"/>
                      </a:endParaRPr>
                    </a:p>
                  </a:txBody>
                  <a:tcPr marL="9525" marR="9525" marT="9525" marB="0" anchor="ctr">
                    <a:lnL>
                      <a:noFill/>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pt-BR"/>
                    </a:p>
                  </a:txBody>
                  <a:tcPr/>
                </a:tc>
                <a:tc>
                  <a:txBody>
                    <a:bodyPr/>
                    <a:lstStyle/>
                    <a:p>
                      <a:pPr algn="ctr" fontAlgn="ctr"/>
                      <a:endParaRPr lang="pt-BR" sz="1100" b="0" i="0" u="none" strike="noStrike" dirty="0">
                        <a:solidFill>
                          <a:srgbClr val="000000"/>
                        </a:solidFill>
                        <a:effectLst/>
                        <a:latin typeface="Arial" panose="020B0604020202020204" pitchFamily="34" charset="0"/>
                      </a:endParaRPr>
                    </a:p>
                  </a:txBody>
                  <a:tcPr marL="9525" marR="9525" marT="9525" marB="0" anchor="ctr">
                    <a:lnL>
                      <a:noFill/>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dirty="0">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6700">
                <a:tc>
                  <a:txBody>
                    <a:bodyPr/>
                    <a:lstStyle/>
                    <a:p>
                      <a:pPr algn="ctr" fontAlgn="ctr"/>
                      <a:r>
                        <a:rPr lang="pt-BR" sz="1100" b="0" i="0" u="none" strike="noStrike">
                          <a:solidFill>
                            <a:srgbClr val="000000"/>
                          </a:solidFill>
                          <a:effectLst/>
                          <a:latin typeface="Arial" panose="020B0604020202020204" pitchFamily="34" charset="0"/>
                        </a:rPr>
                        <a:t>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l" fontAlgn="ctr"/>
                      <a:r>
                        <a:rPr lang="pt-BR" sz="1100" b="0" i="0" u="none" strike="noStrike">
                          <a:solidFill>
                            <a:srgbClr val="000000"/>
                          </a:solidFill>
                          <a:effectLst/>
                          <a:latin typeface="Arial" panose="020B0604020202020204" pitchFamily="34" charset="0"/>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pt-BR"/>
                    </a:p>
                  </a:txBody>
                  <a:tcPr/>
                </a:tc>
                <a:tc>
                  <a:txBody>
                    <a:bodyPr/>
                    <a:lstStyle/>
                    <a:p>
                      <a:pPr algn="ctr" fontAlgn="ctr"/>
                      <a:r>
                        <a:rPr lang="pt-BR" sz="1100" b="0" i="0" u="none" strike="noStrike">
                          <a:solidFill>
                            <a:srgbClr val="000000"/>
                          </a:solidFill>
                          <a:effectLst/>
                          <a:latin typeface="Arial" panose="020B0604020202020204" pitchFamily="34" charset="0"/>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6700">
                <a:tc>
                  <a:txBody>
                    <a:bodyPr/>
                    <a:lstStyle/>
                    <a:p>
                      <a:pPr algn="ctr" fontAlgn="ctr"/>
                      <a:endParaRPr lang="pt-BR" sz="1100" b="0" i="0" u="none" strike="noStrike">
                        <a:solidFill>
                          <a:srgbClr val="000000"/>
                        </a:solidFill>
                        <a:effectLst/>
                        <a:latin typeface="Arial" panose="020B060402020202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pt-BR" sz="1100" b="0" i="0" u="none" strike="noStrike">
                        <a:solidFill>
                          <a:srgbClr val="000000"/>
                        </a:solidFill>
                        <a:effectLst/>
                        <a:latin typeface="Arial" panose="020B060402020202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pt-BR" sz="1100" b="0" i="0" u="none" strike="noStrike">
                        <a:solidFill>
                          <a:srgbClr val="000000"/>
                        </a:solidFill>
                        <a:effectLst/>
                        <a:latin typeface="Arial" panose="020B0604020202020204" pitchFamily="34" charset="0"/>
                      </a:endParaRP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pt-BR" sz="1100" b="0" i="0" u="none" strike="noStrike">
                          <a:solidFill>
                            <a:srgbClr val="000000"/>
                          </a:solidFill>
                          <a:effectLst/>
                          <a:latin typeface="Arial" panose="020B0604020202020204" pitchFamily="34" charset="0"/>
                        </a:rPr>
                        <a:t>TOTAL</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gridSpan="2">
                  <a:txBody>
                    <a:bodyPr/>
                    <a:lstStyle/>
                    <a:p>
                      <a:pPr algn="ctr" fontAlgn="ctr"/>
                      <a:r>
                        <a:rPr lang="pt-BR" sz="1100" b="0" i="0" u="none" strike="noStrike" dirty="0">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hMerge="1">
                  <a:txBody>
                    <a:bodyPr/>
                    <a:lstStyle/>
                    <a:p>
                      <a:endParaRPr lang="pt-BR"/>
                    </a:p>
                  </a:txBody>
                  <a:tcPr/>
                </a:tc>
                <a:extLst>
                  <a:ext uri="{0D108BD9-81ED-4DB2-BD59-A6C34878D82A}">
                    <a16:rowId xmlns:a16="http://schemas.microsoft.com/office/drawing/2014/main" val="10003"/>
                  </a:ext>
                </a:extLst>
              </a:tr>
            </a:tbl>
          </a:graphicData>
        </a:graphic>
      </p:graphicFrame>
      <p:graphicFrame>
        <p:nvGraphicFramePr>
          <p:cNvPr id="22" name="Tabela 21">
            <a:extLst>
              <a:ext uri="{FF2B5EF4-FFF2-40B4-BE49-F238E27FC236}">
                <a16:creationId xmlns:a16="http://schemas.microsoft.com/office/drawing/2014/main" id="{3D754F16-5CEE-5B8D-50A4-5AD2029D2D21}"/>
              </a:ext>
            </a:extLst>
          </p:cNvPr>
          <p:cNvGraphicFramePr>
            <a:graphicFrameLocks noGrp="1"/>
          </p:cNvGraphicFramePr>
          <p:nvPr>
            <p:extLst>
              <p:ext uri="{D42A27DB-BD31-4B8C-83A1-F6EECF244321}">
                <p14:modId xmlns:p14="http://schemas.microsoft.com/office/powerpoint/2010/main" val="3571837979"/>
              </p:ext>
            </p:extLst>
          </p:nvPr>
        </p:nvGraphicFramePr>
        <p:xfrm>
          <a:off x="814637" y="3971111"/>
          <a:ext cx="6172201" cy="2209800"/>
        </p:xfrm>
        <a:graphic>
          <a:graphicData uri="http://schemas.openxmlformats.org/drawingml/2006/table">
            <a:tbl>
              <a:tblPr/>
              <a:tblGrid>
                <a:gridCol w="1730761">
                  <a:extLst>
                    <a:ext uri="{9D8B030D-6E8A-4147-A177-3AD203B41FA5}">
                      <a16:colId xmlns:a16="http://schemas.microsoft.com/office/drawing/2014/main" val="20000"/>
                    </a:ext>
                  </a:extLst>
                </a:gridCol>
                <a:gridCol w="1527143">
                  <a:extLst>
                    <a:ext uri="{9D8B030D-6E8A-4147-A177-3AD203B41FA5}">
                      <a16:colId xmlns:a16="http://schemas.microsoft.com/office/drawing/2014/main" val="20001"/>
                    </a:ext>
                  </a:extLst>
                </a:gridCol>
                <a:gridCol w="1361702">
                  <a:extLst>
                    <a:ext uri="{9D8B030D-6E8A-4147-A177-3AD203B41FA5}">
                      <a16:colId xmlns:a16="http://schemas.microsoft.com/office/drawing/2014/main" val="20002"/>
                    </a:ext>
                  </a:extLst>
                </a:gridCol>
                <a:gridCol w="1552595">
                  <a:extLst>
                    <a:ext uri="{9D8B030D-6E8A-4147-A177-3AD203B41FA5}">
                      <a16:colId xmlns:a16="http://schemas.microsoft.com/office/drawing/2014/main" val="20003"/>
                    </a:ext>
                  </a:extLst>
                </a:gridCol>
              </a:tblGrid>
              <a:tr h="266700">
                <a:tc>
                  <a:txBody>
                    <a:bodyPr/>
                    <a:lstStyle/>
                    <a:p>
                      <a:pPr algn="ctr" fontAlgn="ctr"/>
                      <a:r>
                        <a:rPr lang="pt-BR" sz="1100" b="0" i="0" u="none" strike="noStrike" dirty="0">
                          <a:solidFill>
                            <a:srgbClr val="000000"/>
                          </a:solidFill>
                          <a:effectLst/>
                          <a:latin typeface="Arial" panose="020B0604020202020204" pitchFamily="34" charset="0"/>
                        </a:rPr>
                        <a:t>Condições de pagamento</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a:txBody>
                    <a:bodyPr/>
                    <a:lstStyle/>
                    <a:p>
                      <a:pPr algn="ctr" fontAlgn="ctr"/>
                      <a:r>
                        <a:rPr lang="pt-BR" sz="1100" b="0" i="0" u="none" strike="noStrike">
                          <a:solidFill>
                            <a:srgbClr val="000000"/>
                          </a:solidFill>
                          <a:effectLst/>
                          <a:latin typeface="Arial" panose="020B0604020202020204" pitchFamily="34" charset="0"/>
                        </a:rPr>
                        <a:t>Previsão de entrega</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a:txBody>
                    <a:bodyPr/>
                    <a:lstStyle/>
                    <a:p>
                      <a:pPr algn="ctr" fontAlgn="ctr"/>
                      <a:r>
                        <a:rPr lang="pt-BR" sz="1100" b="0" i="0" u="none" strike="noStrike">
                          <a:solidFill>
                            <a:srgbClr val="000000"/>
                          </a:solidFill>
                          <a:effectLst/>
                          <a:latin typeface="Arial" panose="020B0604020202020204" pitchFamily="34" charset="0"/>
                        </a:rPr>
                        <a:t>Frete</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a:txBody>
                    <a:bodyPr/>
                    <a:lstStyle/>
                    <a:p>
                      <a:pPr algn="ctr" fontAlgn="ctr"/>
                      <a:r>
                        <a:rPr lang="pt-BR" sz="1100" b="0" i="0" u="none" strike="noStrike">
                          <a:solidFill>
                            <a:srgbClr val="000000"/>
                          </a:solidFill>
                          <a:effectLst/>
                          <a:latin typeface="Arial" panose="020B0604020202020204" pitchFamily="34" charset="0"/>
                        </a:rPr>
                        <a:t>Validade da Proposta</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0000"/>
                  </a:ext>
                </a:extLst>
              </a:tr>
              <a:tr h="647700">
                <a:tc>
                  <a:txBody>
                    <a:bodyPr/>
                    <a:lstStyle/>
                    <a:p>
                      <a:pPr algn="ctr" fontAlgn="ctr"/>
                      <a:r>
                        <a:rPr lang="pt-BR" sz="1100" b="0" i="0" u="none" strike="noStrike" dirty="0">
                          <a:solidFill>
                            <a:srgbClr val="000000"/>
                          </a:solidFill>
                          <a:effectLst/>
                          <a:latin typeface="Arial" panose="020B0604020202020204" pitchFamily="34" charset="0"/>
                        </a:rPr>
                        <a:t>a combinar</a:t>
                      </a:r>
                    </a:p>
                  </a:txBody>
                  <a:tcPr marL="9525" marR="9525" marT="9525" marB="0" anchor="ctr">
                    <a:lnL w="6350" cap="flat" cmpd="sng" algn="ctr">
                      <a:solidFill>
                        <a:srgbClr val="000000"/>
                      </a:solidFill>
                      <a:prstDash val="solid"/>
                      <a:round/>
                      <a:headEnd type="none" w="med" len="med"/>
                      <a:tailEnd type="none" w="med" len="med"/>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45/60 dias</a:t>
                      </a:r>
                    </a:p>
                  </a:txBody>
                  <a:tcPr marL="9525" marR="9525" marT="9525" marB="0" anchor="ctr">
                    <a:lnL>
                      <a:noFill/>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dirty="0">
                          <a:solidFill>
                            <a:srgbClr val="000000"/>
                          </a:solidFill>
                          <a:effectLst/>
                          <a:latin typeface="Arial" panose="020B0604020202020204" pitchFamily="34" charset="0"/>
                        </a:rPr>
                        <a:t>FOB</a:t>
                      </a:r>
                    </a:p>
                    <a:p>
                      <a:pPr algn="ctr" fontAlgn="ctr"/>
                      <a:r>
                        <a:rPr lang="pt-BR" sz="1100" b="0" i="0" u="none" strike="noStrike" dirty="0">
                          <a:solidFill>
                            <a:srgbClr val="000000"/>
                          </a:solidFill>
                          <a:effectLst/>
                          <a:latin typeface="Arial" panose="020B0604020202020204" pitchFamily="34" charset="0"/>
                        </a:rPr>
                        <a:t>Curitiba/PR</a:t>
                      </a:r>
                    </a:p>
                  </a:txBody>
                  <a:tcPr marL="9525" marR="9525" marT="9525" marB="0" anchor="ctr">
                    <a:lnL>
                      <a:noFill/>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30 dias</a:t>
                      </a:r>
                    </a:p>
                  </a:txBody>
                  <a:tcPr marL="9525" marR="9525" marT="9525" marB="0" anchor="ctr">
                    <a:lnL>
                      <a:noFill/>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6700">
                <a:tc gridSpan="4">
                  <a:txBody>
                    <a:bodyPr/>
                    <a:lstStyle/>
                    <a:p>
                      <a:pPr algn="ctr" fontAlgn="ctr"/>
                      <a:r>
                        <a:rPr lang="pt-BR" sz="1100" b="0" i="0" u="none" strike="noStrike" dirty="0">
                          <a:solidFill>
                            <a:srgbClr val="000000"/>
                          </a:solidFill>
                          <a:effectLst/>
                          <a:latin typeface="Arial" panose="020B0604020202020204" pitchFamily="34" charset="0"/>
                        </a:rPr>
                        <a:t>Faturamento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2"/>
                  </a:ext>
                </a:extLst>
              </a:tr>
              <a:tr h="1028700">
                <a:tc gridSpan="4">
                  <a:txBody>
                    <a:bodyPr/>
                    <a:lstStyle/>
                    <a:p>
                      <a:pPr algn="l" fontAlgn="ctr"/>
                      <a:r>
                        <a:rPr lang="pt-BR" sz="1100" b="0" i="0" u="none" strike="noStrike" dirty="0">
                          <a:solidFill>
                            <a:srgbClr val="000000"/>
                          </a:solidFill>
                          <a:effectLst/>
                          <a:latin typeface="Arial" panose="020B0604020202020204" pitchFamily="34" charset="0"/>
                        </a:rPr>
                        <a:t>Caso sejamos contemplados com o seu pedido de compra, este deverá ser emitido para:</a:t>
                      </a:r>
                      <a:br>
                        <a:rPr lang="pt-BR" sz="1100" b="0" i="0" u="none" strike="noStrike" dirty="0">
                          <a:solidFill>
                            <a:srgbClr val="000000"/>
                          </a:solidFill>
                          <a:effectLst/>
                          <a:latin typeface="Arial" panose="020B0604020202020204" pitchFamily="34" charset="0"/>
                        </a:rPr>
                      </a:br>
                      <a:r>
                        <a:rPr lang="pt-BR" sz="1100" b="1" i="0" u="none" strike="noStrike" dirty="0">
                          <a:solidFill>
                            <a:srgbClr val="000000"/>
                          </a:solidFill>
                          <a:effectLst/>
                          <a:latin typeface="Arial" panose="020B0604020202020204" pitchFamily="34" charset="0"/>
                        </a:rPr>
                        <a:t>INGERSOLL RAND COM E SERVIÇOS DE MAQUINAS E EQUIP INDUSTRIAIS LTDA</a:t>
                      </a:r>
                      <a:br>
                        <a:rPr lang="pt-BR" sz="1100" b="0" i="0" u="none" strike="noStrike" dirty="0">
                          <a:solidFill>
                            <a:srgbClr val="000000"/>
                          </a:solidFill>
                          <a:effectLst/>
                          <a:latin typeface="Arial" panose="020B0604020202020204" pitchFamily="34" charset="0"/>
                        </a:rPr>
                      </a:br>
                      <a:r>
                        <a:rPr lang="pt-BR" sz="1100" b="0" i="0" u="none" strike="noStrike" dirty="0">
                          <a:solidFill>
                            <a:srgbClr val="000000"/>
                          </a:solidFill>
                          <a:effectLst/>
                          <a:latin typeface="Arial" panose="020B0604020202020204" pitchFamily="34" charset="0"/>
                        </a:rPr>
                        <a:t>CNPJ: 34.971.870/0003-91 | Insc. Estadual: 9083568299</a:t>
                      </a:r>
                      <a:br>
                        <a:rPr lang="pt-BR" sz="1100" b="0" i="0" u="none" strike="noStrike" dirty="0">
                          <a:solidFill>
                            <a:srgbClr val="000000"/>
                          </a:solidFill>
                          <a:effectLst/>
                          <a:latin typeface="Arial" panose="020B0604020202020204" pitchFamily="34" charset="0"/>
                        </a:rPr>
                      </a:br>
                      <a:r>
                        <a:rPr lang="pt-BR" sz="1100" b="0" i="0" u="none" strike="noStrike" dirty="0">
                          <a:solidFill>
                            <a:srgbClr val="000000"/>
                          </a:solidFill>
                          <a:effectLst/>
                          <a:latin typeface="Arial" panose="020B0604020202020204" pitchFamily="34" charset="0"/>
                        </a:rPr>
                        <a:t>Rua Cyro Correia Pereira, 400 – Cidade Industrial | CEP: 81.460-050</a:t>
                      </a:r>
                      <a:br>
                        <a:rPr lang="pt-BR" sz="1100" b="0" i="0" u="none" strike="noStrike" dirty="0">
                          <a:solidFill>
                            <a:srgbClr val="000000"/>
                          </a:solidFill>
                          <a:effectLst/>
                          <a:latin typeface="Arial" panose="020B0604020202020204" pitchFamily="34" charset="0"/>
                        </a:rPr>
                      </a:br>
                      <a:r>
                        <a:rPr lang="pt-BR" sz="1100" b="0" i="0" u="none" strike="noStrike" dirty="0">
                          <a:solidFill>
                            <a:srgbClr val="000000"/>
                          </a:solidFill>
                          <a:effectLst/>
                          <a:latin typeface="Arial" panose="020B0604020202020204" pitchFamily="34" charset="0"/>
                        </a:rPr>
                        <a:t>Curitiba – PR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3"/>
                  </a:ext>
                </a:extLst>
              </a:tr>
            </a:tbl>
          </a:graphicData>
        </a:graphic>
      </p:graphicFrame>
      <p:pic>
        <p:nvPicPr>
          <p:cNvPr id="7" name="Imagem 6">
            <a:extLst>
              <a:ext uri="{FF2B5EF4-FFF2-40B4-BE49-F238E27FC236}">
                <a16:creationId xmlns:a16="http://schemas.microsoft.com/office/drawing/2014/main" id="{3EC5EECF-0F62-4FB5-D499-FE3386399EC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614" y="-2216"/>
            <a:ext cx="7464673" cy="859247"/>
          </a:xfrm>
          <a:prstGeom prst="rect">
            <a:avLst/>
          </a:prstGeom>
        </p:spPr>
      </p:pic>
      <p:grpSp>
        <p:nvGrpSpPr>
          <p:cNvPr id="8" name="Group 8">
            <a:extLst>
              <a:ext uri="{FF2B5EF4-FFF2-40B4-BE49-F238E27FC236}">
                <a16:creationId xmlns:a16="http://schemas.microsoft.com/office/drawing/2014/main" id="{A3DC3034-C524-1A47-E791-4F72039D27BA}"/>
              </a:ext>
            </a:extLst>
          </p:cNvPr>
          <p:cNvGrpSpPr/>
          <p:nvPr/>
        </p:nvGrpSpPr>
        <p:grpSpPr>
          <a:xfrm>
            <a:off x="1" y="10514133"/>
            <a:ext cx="7556500" cy="179269"/>
            <a:chOff x="0" y="0"/>
            <a:chExt cx="3047987" cy="131886"/>
          </a:xfrm>
        </p:grpSpPr>
        <p:sp>
          <p:nvSpPr>
            <p:cNvPr id="9" name="Freeform 9">
              <a:extLst>
                <a:ext uri="{FF2B5EF4-FFF2-40B4-BE49-F238E27FC236}">
                  <a16:creationId xmlns:a16="http://schemas.microsoft.com/office/drawing/2014/main" id="{11700EFD-20D8-8A12-2383-D453444ED49A}"/>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10" name="TextBox 10">
              <a:extLst>
                <a:ext uri="{FF2B5EF4-FFF2-40B4-BE49-F238E27FC236}">
                  <a16:creationId xmlns:a16="http://schemas.microsoft.com/office/drawing/2014/main" id="{B941CE8B-AC43-1362-B8C0-65BC636F6740}"/>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81892" y="9789181"/>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grpSp>
        <p:nvGrpSpPr>
          <p:cNvPr id="13" name="Group 13"/>
          <p:cNvGrpSpPr/>
          <p:nvPr/>
        </p:nvGrpSpPr>
        <p:grpSpPr>
          <a:xfrm>
            <a:off x="478478" y="1313080"/>
            <a:ext cx="467840" cy="233920"/>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6" name="TextBox 16"/>
          <p:cNvSpPr txBox="1"/>
          <p:nvPr/>
        </p:nvSpPr>
        <p:spPr>
          <a:xfrm>
            <a:off x="1082469" y="1262963"/>
            <a:ext cx="4608974" cy="306702"/>
          </a:xfrm>
          <a:prstGeom prst="rect">
            <a:avLst/>
          </a:prstGeom>
        </p:spPr>
        <p:txBody>
          <a:bodyPr lIns="0" tIns="0" rIns="0" bIns="0" rtlCol="0" anchor="t">
            <a:spAutoFit/>
          </a:bodyPr>
          <a:lstStyle/>
          <a:p>
            <a:pPr>
              <a:lnSpc>
                <a:spcPts val="2520"/>
              </a:lnSpc>
            </a:pPr>
            <a:r>
              <a:rPr lang="en-US" b="1">
                <a:solidFill>
                  <a:srgbClr val="6F6F6F"/>
                </a:solidFill>
                <a:latin typeface="Montserrat" panose="00000500000000000000" pitchFamily="2" charset="0"/>
                <a:ea typeface="Montserrat Bold"/>
                <a:cs typeface="Montserrat Bold"/>
                <a:sym typeface="Montserrat Bold"/>
              </a:rPr>
              <a:t>GARANTIA</a:t>
            </a:r>
          </a:p>
        </p:txBody>
      </p:sp>
      <p:sp>
        <p:nvSpPr>
          <p:cNvPr id="19" name="Freeform 19"/>
          <p:cNvSpPr/>
          <p:nvPr/>
        </p:nvSpPr>
        <p:spPr>
          <a:xfrm>
            <a:off x="2885344" y="8859112"/>
            <a:ext cx="1295561" cy="1533895"/>
          </a:xfrm>
          <a:custGeom>
            <a:avLst/>
            <a:gdLst/>
            <a:ahLst/>
            <a:cxnLst/>
            <a:rect l="l" t="t" r="r" b="b"/>
            <a:pathLst>
              <a:path w="1295561" h="1533895">
                <a:moveTo>
                  <a:pt x="0" y="0"/>
                </a:moveTo>
                <a:lnTo>
                  <a:pt x="1295561" y="0"/>
                </a:lnTo>
                <a:lnTo>
                  <a:pt x="1295561" y="1533895"/>
                </a:lnTo>
                <a:lnTo>
                  <a:pt x="0" y="1533895"/>
                </a:lnTo>
                <a:lnTo>
                  <a:pt x="0" y="0"/>
                </a:lnTo>
                <a:close/>
              </a:path>
            </a:pathLst>
          </a:custGeom>
          <a:blipFill>
            <a:blip r:embed="rId3"/>
            <a:stretch>
              <a:fillRect l="-22727" t="-9148" r="-14257" b="-13137"/>
            </a:stretch>
          </a:blipFill>
        </p:spPr>
      </p:sp>
      <p:sp>
        <p:nvSpPr>
          <p:cNvPr id="20" name="TextBox 20"/>
          <p:cNvSpPr txBox="1"/>
          <p:nvPr/>
        </p:nvSpPr>
        <p:spPr>
          <a:xfrm>
            <a:off x="4352961" y="8832760"/>
            <a:ext cx="2676964" cy="1262718"/>
          </a:xfrm>
          <a:prstGeom prst="rect">
            <a:avLst/>
          </a:prstGeom>
        </p:spPr>
        <p:txBody>
          <a:bodyPr lIns="0" tIns="0" rIns="0" bIns="0" rtlCol="0" anchor="t">
            <a:spAutoFit/>
          </a:bodyPr>
          <a:lstStyle/>
          <a:p>
            <a:pPr algn="just">
              <a:lnSpc>
                <a:spcPts val="1679"/>
              </a:lnSpc>
            </a:pPr>
            <a:r>
              <a:rPr lang="en-US" sz="1200" b="1">
                <a:solidFill>
                  <a:srgbClr val="000000"/>
                </a:solidFill>
                <a:latin typeface="Montserrat Bold"/>
                <a:ea typeface="Montserrat Bold"/>
                <a:cs typeface="Montserrat Bold"/>
                <a:sym typeface="Montserrat Bold"/>
              </a:rPr>
              <a:t>Conheça nossos</a:t>
            </a:r>
          </a:p>
          <a:p>
            <a:pPr algn="just">
              <a:lnSpc>
                <a:spcPts val="2099"/>
              </a:lnSpc>
            </a:pPr>
            <a:r>
              <a:rPr lang="en-US" sz="1499" b="1">
                <a:solidFill>
                  <a:srgbClr val="000000"/>
                </a:solidFill>
                <a:latin typeface="Montserrat Bold"/>
                <a:ea typeface="Montserrat Bold"/>
                <a:cs typeface="Montserrat Bold"/>
                <a:sym typeface="Montserrat Bold"/>
              </a:rPr>
              <a:t>Planos de Serviços</a:t>
            </a:r>
          </a:p>
          <a:p>
            <a:pPr algn="just">
              <a:lnSpc>
                <a:spcPts val="1540"/>
              </a:lnSpc>
            </a:pPr>
            <a:r>
              <a:rPr lang="en-US" sz="1100">
                <a:solidFill>
                  <a:srgbClr val="000000"/>
                </a:solidFill>
                <a:latin typeface="Montserrat"/>
                <a:ea typeface="Montserrat"/>
                <a:cs typeface="Montserrat"/>
                <a:sym typeface="Montserrat"/>
              </a:rPr>
              <a:t>E amortize custos com manutenções, além de obter paz de espirito na geração de ar comprimido.</a:t>
            </a:r>
          </a:p>
          <a:p>
            <a:pPr algn="just">
              <a:lnSpc>
                <a:spcPts val="1679"/>
              </a:lnSpc>
            </a:pPr>
            <a:endParaRPr lang="en-US" sz="1100">
              <a:solidFill>
                <a:srgbClr val="000000"/>
              </a:solidFill>
              <a:latin typeface="Montserrat"/>
              <a:ea typeface="Montserrat"/>
              <a:cs typeface="Montserrat"/>
              <a:sym typeface="Montserrat"/>
            </a:endParaRPr>
          </a:p>
        </p:txBody>
      </p:sp>
      <p:sp>
        <p:nvSpPr>
          <p:cNvPr id="21" name="TextBox 21"/>
          <p:cNvSpPr txBox="1"/>
          <p:nvPr/>
        </p:nvSpPr>
        <p:spPr>
          <a:xfrm>
            <a:off x="4303464" y="10104005"/>
            <a:ext cx="3251765" cy="419538"/>
          </a:xfrm>
          <a:prstGeom prst="rect">
            <a:avLst/>
          </a:prstGeom>
        </p:spPr>
        <p:txBody>
          <a:bodyPr wrap="square" lIns="0" tIns="0" rIns="0" bIns="0" rtlCol="0" anchor="t">
            <a:spAutoFit/>
          </a:bodyPr>
          <a:lstStyle/>
          <a:p>
            <a:pPr algn="just">
              <a:lnSpc>
                <a:spcPts val="1679"/>
              </a:lnSpc>
            </a:pPr>
            <a:r>
              <a:rPr lang="en-US" sz="1200">
                <a:solidFill>
                  <a:srgbClr val="000000"/>
                </a:solidFill>
                <a:latin typeface="Montserrat"/>
                <a:ea typeface="Montserrat"/>
                <a:cs typeface="Montserrat"/>
                <a:sym typeface="Montserrat"/>
              </a:rPr>
              <a:t>Informe-se com seu consultor técnico.</a:t>
            </a:r>
          </a:p>
          <a:p>
            <a:pPr algn="just">
              <a:lnSpc>
                <a:spcPts val="1679"/>
              </a:lnSpc>
            </a:pPr>
            <a:endParaRPr lang="en-US" sz="1200">
              <a:solidFill>
                <a:srgbClr val="000000"/>
              </a:solidFill>
              <a:latin typeface="Montserrat"/>
              <a:ea typeface="Montserrat"/>
              <a:cs typeface="Montserrat"/>
              <a:sym typeface="Montserrat"/>
            </a:endParaRPr>
          </a:p>
        </p:txBody>
      </p:sp>
      <p:grpSp>
        <p:nvGrpSpPr>
          <p:cNvPr id="28" name="Group 8">
            <a:extLst>
              <a:ext uri="{FF2B5EF4-FFF2-40B4-BE49-F238E27FC236}">
                <a16:creationId xmlns:a16="http://schemas.microsoft.com/office/drawing/2014/main" id="{84C9A318-1014-EA26-ACEC-0DAE02ABFA8F}"/>
              </a:ext>
            </a:extLst>
          </p:cNvPr>
          <p:cNvGrpSpPr/>
          <p:nvPr/>
        </p:nvGrpSpPr>
        <p:grpSpPr>
          <a:xfrm>
            <a:off x="26701" y="10531095"/>
            <a:ext cx="7556500" cy="231978"/>
            <a:chOff x="0" y="0"/>
            <a:chExt cx="3047987" cy="131886"/>
          </a:xfrm>
        </p:grpSpPr>
        <p:sp>
          <p:nvSpPr>
            <p:cNvPr id="29" name="Freeform 9">
              <a:extLst>
                <a:ext uri="{FF2B5EF4-FFF2-40B4-BE49-F238E27FC236}">
                  <a16:creationId xmlns:a16="http://schemas.microsoft.com/office/drawing/2014/main" id="{A8D3FDFB-D282-C987-F9BB-0630517A2ED7}"/>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30" name="TextBox 10">
              <a:extLst>
                <a:ext uri="{FF2B5EF4-FFF2-40B4-BE49-F238E27FC236}">
                  <a16:creationId xmlns:a16="http://schemas.microsoft.com/office/drawing/2014/main" id="{33F55148-D997-671E-1865-BE160274372A}"/>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pic>
        <p:nvPicPr>
          <p:cNvPr id="7" name="Imagem 6">
            <a:extLst>
              <a:ext uri="{FF2B5EF4-FFF2-40B4-BE49-F238E27FC236}">
                <a16:creationId xmlns:a16="http://schemas.microsoft.com/office/drawing/2014/main" id="{E2EF2D97-63F5-D0E0-D7BC-C500B2F55A6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826" y="63341"/>
            <a:ext cx="7464673" cy="859247"/>
          </a:xfrm>
          <a:prstGeom prst="rect">
            <a:avLst/>
          </a:prstGeom>
        </p:spPr>
      </p:pic>
      <p:sp>
        <p:nvSpPr>
          <p:cNvPr id="8" name="CaixaDeTexto 7">
            <a:extLst>
              <a:ext uri="{FF2B5EF4-FFF2-40B4-BE49-F238E27FC236}">
                <a16:creationId xmlns:a16="http://schemas.microsoft.com/office/drawing/2014/main" id="{B147C937-EB1B-F873-58D1-921E7D503C48}"/>
              </a:ext>
            </a:extLst>
          </p:cNvPr>
          <p:cNvSpPr txBox="1"/>
          <p:nvPr/>
        </p:nvSpPr>
        <p:spPr>
          <a:xfrm>
            <a:off x="-526575" y="1648282"/>
            <a:ext cx="7556500" cy="6740307"/>
          </a:xfrm>
          <a:prstGeom prst="rect">
            <a:avLst/>
          </a:prstGeom>
          <a:noFill/>
        </p:spPr>
        <p:txBody>
          <a:bodyPr wrap="square">
            <a:spAutoFit/>
          </a:bodyPr>
          <a:lstStyle/>
          <a:p>
            <a:pPr lvl="2" algn="just"/>
            <a:r>
              <a:rPr lang="pt-BR" sz="1200" b="1">
                <a:latin typeface="Montserrat" panose="00000500000000000000" pitchFamily="2" charset="0"/>
              </a:rPr>
              <a:t>1.11.1</a:t>
            </a:r>
            <a:r>
              <a:rPr lang="pt-BR" sz="1200">
                <a:latin typeface="Montserrat" panose="00000500000000000000" pitchFamily="2" charset="0"/>
              </a:rPr>
              <a:t>  Exceto quando os documentos de garantia dispuserem de forma diferente, a Ingersoll Rand garante que: (i) os Equipamentos contam com garantia contra defeitos de fabricação por um período de 12 (doze)  meses contados da data emissão da nota fiscal, (ii) as partes e peças de reposição vendidas são garantidos contra defeitos de fabricação por um período de 6 (seis) meses contados da data de emissão da nota fiscal; (iii) as partes e peças recondicionadas contam com garantia contra defeitos de fabricação por um período de 3 (três) meses, contados da data de emissão da nota fiscal; (iv) os serviços são pelo período de 90 (noventa) dias a contar da sua execução.</a:t>
            </a:r>
          </a:p>
          <a:p>
            <a:pPr lvl="2" algn="just"/>
            <a:r>
              <a:rPr lang="pt-BR" sz="1200" b="1">
                <a:latin typeface="Montserrat" panose="00000500000000000000" pitchFamily="2" charset="0"/>
              </a:rPr>
              <a:t>1.11.2</a:t>
            </a:r>
            <a:r>
              <a:rPr lang="pt-BR" sz="1200">
                <a:latin typeface="Montserrat" panose="00000500000000000000" pitchFamily="2" charset="0"/>
              </a:rPr>
              <a:t>  Durante os períodos acima previstos, a Ingersoll Rand, a seu critério, substituirá ou reparará as partes ou peças dos Equipamentos nas quais, após sua avaliação técnica, forem constatados defeitos de fabricação, sem custo para a Compradora. Para fazer jus à garantia ora estipulada, a Compradora deverá comprovar a compra efetuada e a data em que esta tiver ocorrido, no momento de solicitar o reparo sob garantia, sendo certo que a presente garantia será válida somente no território brasileiro, não sendo aplicável a Equipamentos que tenham sido adquiridos nesse território e posteriormente exportados pela Compradora. A presente garantia não se aplica a defeitos apresentados em decorrência de uso indevido dos Equipamentos, intervenções técnicas realizados por pessoal não autorizado pela Ingersoll Rand, corrosão, erosão, uso em condições anormais de clima, umidade, partículas de ar ou temperatura, modificações realizadas nos Equipamentos sem a prévia e expressa autorização, por escrito, da Ingersoll Rand ou não atendimento às práticas e condições de uso,  serviços e manutenção recomendadas nos manuais técnicos que acompanham os Equipamentos. Toda manutenção ou reparo nos Equipamentos deve ser realizada por profissionais qualificados e autorizados pela Ingersoll Rand em sua rede de distribuidores e assistência técnica, e todas as partes e peças utilizadas em tais manutenções e reparos devem ser genuínas e aprovadas pela Ingersoll Rand. Qualquer eventual inobservância às condições ora previstas invalidará a garantia ora regulada, para todos os fins e efeitos.</a:t>
            </a:r>
          </a:p>
          <a:p>
            <a:pPr lvl="2" algn="just"/>
            <a:r>
              <a:rPr lang="pt-BR" sz="1200" b="1">
                <a:latin typeface="Montserrat" panose="00000500000000000000" pitchFamily="2" charset="0"/>
              </a:rPr>
              <a:t>1.11.3</a:t>
            </a:r>
            <a:r>
              <a:rPr lang="pt-BR" sz="1200">
                <a:latin typeface="Montserrat" panose="00000500000000000000" pitchFamily="2" charset="0"/>
              </a:rPr>
              <a:t> A presente garantia não se aplica a motores que sejam fabricados por terceiros, os quais dispõem de garantia própria prestada pelo respectivo fabricante.</a:t>
            </a:r>
          </a:p>
          <a:p>
            <a:pPr lvl="2" algn="just"/>
            <a:r>
              <a:rPr lang="pt-BR" sz="1200" b="1">
                <a:latin typeface="Montserrat" panose="00000500000000000000" pitchFamily="2" charset="0"/>
              </a:rPr>
              <a:t>1.11.4 </a:t>
            </a:r>
            <a:r>
              <a:rPr lang="pt-BR" sz="1200">
                <a:latin typeface="Montserrat" panose="00000500000000000000" pitchFamily="2" charset="0"/>
              </a:rPr>
              <a:t> Nenhum reparo, substituição, refazimento, ajuste ou modificação realizado a título de garantia prorrogará os prazos originais de garantia, quer para o Equipamento, seus acessórios ou peças substituídas.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91827" y="9637466"/>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grpSp>
        <p:nvGrpSpPr>
          <p:cNvPr id="13" name="Group 13"/>
          <p:cNvGrpSpPr/>
          <p:nvPr/>
        </p:nvGrpSpPr>
        <p:grpSpPr>
          <a:xfrm>
            <a:off x="460377" y="1072383"/>
            <a:ext cx="467840" cy="233920"/>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dirty="0"/>
            </a:p>
          </p:txBody>
        </p:sp>
      </p:grpSp>
      <p:sp>
        <p:nvSpPr>
          <p:cNvPr id="16" name="Freeform 16"/>
          <p:cNvSpPr/>
          <p:nvPr/>
        </p:nvSpPr>
        <p:spPr>
          <a:xfrm>
            <a:off x="627503" y="4344490"/>
            <a:ext cx="163664" cy="249392"/>
          </a:xfrm>
          <a:custGeom>
            <a:avLst/>
            <a:gdLst/>
            <a:ahLst/>
            <a:cxnLst/>
            <a:rect l="l" t="t" r="r" b="b"/>
            <a:pathLst>
              <a:path w="163664" h="249392">
                <a:moveTo>
                  <a:pt x="0" y="0"/>
                </a:moveTo>
                <a:lnTo>
                  <a:pt x="163664" y="0"/>
                </a:lnTo>
                <a:lnTo>
                  <a:pt x="163664" y="249392"/>
                </a:lnTo>
                <a:lnTo>
                  <a:pt x="0" y="2493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Freeform 17"/>
          <p:cNvSpPr/>
          <p:nvPr/>
        </p:nvSpPr>
        <p:spPr>
          <a:xfrm>
            <a:off x="627505" y="4799170"/>
            <a:ext cx="212583" cy="196462"/>
          </a:xfrm>
          <a:custGeom>
            <a:avLst/>
            <a:gdLst/>
            <a:ahLst/>
            <a:cxnLst/>
            <a:rect l="l" t="t" r="r" b="b"/>
            <a:pathLst>
              <a:path w="212583" h="196462">
                <a:moveTo>
                  <a:pt x="0" y="0"/>
                </a:moveTo>
                <a:lnTo>
                  <a:pt x="212583" y="0"/>
                </a:lnTo>
                <a:lnTo>
                  <a:pt x="212583" y="196462"/>
                </a:lnTo>
                <a:lnTo>
                  <a:pt x="0" y="1964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8" name="Freeform 18"/>
          <p:cNvSpPr/>
          <p:nvPr/>
        </p:nvSpPr>
        <p:spPr>
          <a:xfrm>
            <a:off x="3853719" y="4381761"/>
            <a:ext cx="163664" cy="249392"/>
          </a:xfrm>
          <a:custGeom>
            <a:avLst/>
            <a:gdLst/>
            <a:ahLst/>
            <a:cxnLst/>
            <a:rect l="l" t="t" r="r" b="b"/>
            <a:pathLst>
              <a:path w="163664" h="249392">
                <a:moveTo>
                  <a:pt x="0" y="0"/>
                </a:moveTo>
                <a:lnTo>
                  <a:pt x="163663" y="0"/>
                </a:lnTo>
                <a:lnTo>
                  <a:pt x="163663" y="249393"/>
                </a:lnTo>
                <a:lnTo>
                  <a:pt x="0" y="2493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Freeform 19"/>
          <p:cNvSpPr/>
          <p:nvPr/>
        </p:nvSpPr>
        <p:spPr>
          <a:xfrm>
            <a:off x="3838353" y="4788364"/>
            <a:ext cx="212583" cy="196462"/>
          </a:xfrm>
          <a:custGeom>
            <a:avLst/>
            <a:gdLst/>
            <a:ahLst/>
            <a:cxnLst/>
            <a:rect l="l" t="t" r="r" b="b"/>
            <a:pathLst>
              <a:path w="212583" h="196462">
                <a:moveTo>
                  <a:pt x="0" y="0"/>
                </a:moveTo>
                <a:lnTo>
                  <a:pt x="212583" y="0"/>
                </a:lnTo>
                <a:lnTo>
                  <a:pt x="212583" y="196462"/>
                </a:lnTo>
                <a:lnTo>
                  <a:pt x="0" y="1964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0" name="AutoShape 20"/>
          <p:cNvSpPr/>
          <p:nvPr/>
        </p:nvSpPr>
        <p:spPr>
          <a:xfrm flipH="1" flipV="1">
            <a:off x="3696717" y="3744249"/>
            <a:ext cx="0" cy="1524421"/>
          </a:xfrm>
          <a:prstGeom prst="line">
            <a:avLst/>
          </a:prstGeom>
          <a:ln w="19050" cap="flat">
            <a:solidFill>
              <a:srgbClr val="000000"/>
            </a:solidFill>
            <a:prstDash val="solid"/>
            <a:headEnd type="none" w="sm" len="sm"/>
            <a:tailEnd type="none" w="sm" len="sm"/>
          </a:ln>
        </p:spPr>
      </p:sp>
      <p:sp>
        <p:nvSpPr>
          <p:cNvPr id="21" name="TextBox 21"/>
          <p:cNvSpPr txBox="1"/>
          <p:nvPr/>
        </p:nvSpPr>
        <p:spPr>
          <a:xfrm>
            <a:off x="1034174" y="1034285"/>
            <a:ext cx="4608974" cy="621027"/>
          </a:xfrm>
          <a:prstGeom prst="rect">
            <a:avLst/>
          </a:prstGeom>
        </p:spPr>
        <p:txBody>
          <a:bodyPr lIns="0" tIns="0" rIns="0" bIns="0" rtlCol="0" anchor="t">
            <a:spAutoFit/>
          </a:bodyPr>
          <a:lstStyle/>
          <a:p>
            <a:pPr>
              <a:lnSpc>
                <a:spcPts val="2520"/>
              </a:lnSpc>
            </a:pPr>
            <a:r>
              <a:rPr lang="en-US" b="1" dirty="0">
                <a:solidFill>
                  <a:srgbClr val="6F6F6F"/>
                </a:solidFill>
                <a:latin typeface="Montserrat" panose="00000500000000000000" pitchFamily="2" charset="0"/>
                <a:ea typeface="Montserrat Bold"/>
                <a:cs typeface="Montserrat Bold"/>
                <a:sym typeface="Montserrat Bold"/>
              </a:rPr>
              <a:t>À DISPOSIÇÃO</a:t>
            </a:r>
          </a:p>
          <a:p>
            <a:pPr>
              <a:lnSpc>
                <a:spcPts val="2520"/>
              </a:lnSpc>
            </a:pPr>
            <a:endParaRPr lang="en-US" b="1" dirty="0">
              <a:solidFill>
                <a:srgbClr val="6F6F6F"/>
              </a:solidFill>
              <a:latin typeface="Montserrat Bold"/>
              <a:ea typeface="Montserrat Bold"/>
              <a:cs typeface="Montserrat Bold"/>
              <a:sym typeface="Montserrat Bold"/>
            </a:endParaRPr>
          </a:p>
        </p:txBody>
      </p:sp>
      <p:sp>
        <p:nvSpPr>
          <p:cNvPr id="22" name="TextBox 22"/>
          <p:cNvSpPr txBox="1"/>
          <p:nvPr/>
        </p:nvSpPr>
        <p:spPr>
          <a:xfrm>
            <a:off x="509944" y="1636262"/>
            <a:ext cx="6128010" cy="1945597"/>
          </a:xfrm>
          <a:prstGeom prst="rect">
            <a:avLst/>
          </a:prstGeom>
        </p:spPr>
        <p:txBody>
          <a:bodyPr lIns="0" tIns="0" rIns="0" bIns="0" rtlCol="0" anchor="t">
            <a:spAutoFit/>
          </a:bodyPr>
          <a:lstStyle/>
          <a:p>
            <a:pPr algn="just">
              <a:lnSpc>
                <a:spcPts val="1679"/>
              </a:lnSpc>
            </a:pPr>
            <a:r>
              <a:rPr lang="en-US" sz="1200" dirty="0">
                <a:solidFill>
                  <a:srgbClr val="000000"/>
                </a:solidFill>
                <a:latin typeface="Montserrat"/>
                <a:ea typeface="Montserrat"/>
                <a:cs typeface="Montserrat"/>
                <a:sym typeface="Montserrat"/>
              </a:rPr>
              <a:t>A </a:t>
            </a:r>
            <a:r>
              <a:rPr lang="en-US" sz="1200" dirty="0" err="1">
                <a:solidFill>
                  <a:srgbClr val="000000"/>
                </a:solidFill>
                <a:latin typeface="Montserrat"/>
                <a:ea typeface="Montserrat"/>
                <a:cs typeface="Montserrat"/>
                <a:sym typeface="Montserrat"/>
              </a:rPr>
              <a:t>Evolução</a:t>
            </a:r>
            <a:r>
              <a:rPr lang="en-US" sz="1200">
                <a:solidFill>
                  <a:srgbClr val="000000"/>
                </a:solidFill>
                <a:latin typeface="Montserrat"/>
                <a:ea typeface="Montserrat"/>
                <a:cs typeface="Montserrat"/>
                <a:sym typeface="Montserrat"/>
              </a:rPr>
              <a:t> Compressores conta com equipe comercial e técnica altamente qualificada, para fornecimento de produtos, serviços e soluções no consumo de ar comprimido, assim aprimorando o consumo de energia elétrica, a produtividade e as operações dos clientes.</a:t>
            </a:r>
          </a:p>
          <a:p>
            <a:pPr algn="just">
              <a:lnSpc>
                <a:spcPts val="1679"/>
              </a:lnSpc>
            </a:pPr>
            <a:r>
              <a:rPr lang="en-US" sz="1200">
                <a:solidFill>
                  <a:srgbClr val="000000"/>
                </a:solidFill>
                <a:latin typeface="Montserrat"/>
                <a:ea typeface="Montserrat"/>
                <a:cs typeface="Montserrat"/>
                <a:sym typeface="Montserrat"/>
              </a:rPr>
              <a:t> Atualmente a Evolução Compressores conta com duas unidades, sendo uma em São Bento do Sul e outra em Joinville ambas no estado de Santa Catarina.</a:t>
            </a:r>
          </a:p>
          <a:p>
            <a:pPr algn="just">
              <a:lnSpc>
                <a:spcPts val="1679"/>
              </a:lnSpc>
            </a:pPr>
            <a:r>
              <a:rPr lang="en-US" sz="1200">
                <a:solidFill>
                  <a:srgbClr val="000000"/>
                </a:solidFill>
                <a:latin typeface="Montserrat"/>
                <a:ea typeface="Montserrat"/>
                <a:cs typeface="Montserrat"/>
                <a:sym typeface="Montserrat"/>
              </a:rPr>
              <a:t> Estamos no mercado há mais de 40 anos, oferecendo comprometimento, produtividade e inteligência nos negócios dos clientes.</a:t>
            </a:r>
          </a:p>
          <a:p>
            <a:pPr algn="just">
              <a:lnSpc>
                <a:spcPts val="1679"/>
              </a:lnSpc>
            </a:pPr>
            <a:endParaRPr lang="en-US" sz="1200">
              <a:solidFill>
                <a:srgbClr val="000000"/>
              </a:solidFill>
              <a:latin typeface="Montserrat"/>
              <a:ea typeface="Montserrat"/>
              <a:cs typeface="Montserrat"/>
              <a:sym typeface="Montserrat"/>
            </a:endParaRPr>
          </a:p>
        </p:txBody>
      </p:sp>
      <p:sp>
        <p:nvSpPr>
          <p:cNvPr id="23" name="TextBox 23"/>
          <p:cNvSpPr txBox="1"/>
          <p:nvPr/>
        </p:nvSpPr>
        <p:spPr>
          <a:xfrm>
            <a:off x="971987" y="3780739"/>
            <a:ext cx="2108245" cy="226024"/>
          </a:xfrm>
          <a:prstGeom prst="rect">
            <a:avLst/>
          </a:prstGeom>
        </p:spPr>
        <p:txBody>
          <a:bodyPr wrap="square" lIns="0" tIns="0" rIns="0" bIns="0" rtlCol="0" anchor="t">
            <a:spAutoFit/>
          </a:bodyPr>
          <a:lstStyle/>
          <a:p>
            <a:pPr algn="ctr">
              <a:lnSpc>
                <a:spcPts val="1913"/>
              </a:lnSpc>
            </a:pPr>
            <a:r>
              <a:rPr lang="en-US" sz="1367">
                <a:solidFill>
                  <a:srgbClr val="000000"/>
                </a:solidFill>
                <a:latin typeface="Montserrat"/>
                <a:ea typeface="Montserrat"/>
                <a:cs typeface="Montserrat"/>
                <a:sym typeface="Montserrat"/>
              </a:rPr>
              <a:t>Unidade de Joinville-SC</a:t>
            </a:r>
          </a:p>
        </p:txBody>
      </p:sp>
      <p:sp>
        <p:nvSpPr>
          <p:cNvPr id="24" name="TextBox 24"/>
          <p:cNvSpPr txBox="1"/>
          <p:nvPr/>
        </p:nvSpPr>
        <p:spPr>
          <a:xfrm>
            <a:off x="3870851" y="3744247"/>
            <a:ext cx="3042865" cy="226024"/>
          </a:xfrm>
          <a:prstGeom prst="rect">
            <a:avLst/>
          </a:prstGeom>
        </p:spPr>
        <p:txBody>
          <a:bodyPr wrap="square" lIns="0" tIns="0" rIns="0" bIns="0" rtlCol="0" anchor="t">
            <a:spAutoFit/>
          </a:bodyPr>
          <a:lstStyle/>
          <a:p>
            <a:pPr algn="ctr">
              <a:lnSpc>
                <a:spcPts val="1913"/>
              </a:lnSpc>
            </a:pPr>
            <a:r>
              <a:rPr lang="en-US" sz="1367">
                <a:solidFill>
                  <a:srgbClr val="000000"/>
                </a:solidFill>
                <a:latin typeface="Montserrat"/>
                <a:ea typeface="Montserrat"/>
                <a:cs typeface="Montserrat"/>
                <a:sym typeface="Montserrat"/>
              </a:rPr>
              <a:t>Unidade de São Bento do Sul - SC</a:t>
            </a:r>
          </a:p>
        </p:txBody>
      </p:sp>
      <p:sp>
        <p:nvSpPr>
          <p:cNvPr id="25" name="TextBox 25"/>
          <p:cNvSpPr txBox="1"/>
          <p:nvPr/>
        </p:nvSpPr>
        <p:spPr>
          <a:xfrm>
            <a:off x="928217" y="4402868"/>
            <a:ext cx="2704042" cy="191014"/>
          </a:xfrm>
          <a:prstGeom prst="rect">
            <a:avLst/>
          </a:prstGeom>
        </p:spPr>
        <p:txBody>
          <a:bodyPr wrap="square" lIns="0" tIns="0" rIns="0" bIns="0" rtlCol="0" anchor="t">
            <a:spAutoFit/>
          </a:bodyPr>
          <a:lstStyle/>
          <a:p>
            <a:pPr algn="ctr">
              <a:lnSpc>
                <a:spcPts val="1640"/>
              </a:lnSpc>
            </a:pPr>
            <a:r>
              <a:rPr lang="en-US" sz="1171">
                <a:solidFill>
                  <a:srgbClr val="000000"/>
                </a:solidFill>
                <a:latin typeface="Montserrat"/>
                <a:ea typeface="Montserrat"/>
                <a:cs typeface="Montserrat"/>
                <a:sym typeface="Montserrat"/>
              </a:rPr>
              <a:t>Rua dos suíços, 17210 - Costa e Silva</a:t>
            </a:r>
          </a:p>
        </p:txBody>
      </p:sp>
      <p:sp>
        <p:nvSpPr>
          <p:cNvPr id="26" name="TextBox 26"/>
          <p:cNvSpPr txBox="1"/>
          <p:nvPr/>
        </p:nvSpPr>
        <p:spPr>
          <a:xfrm>
            <a:off x="928217" y="4818723"/>
            <a:ext cx="1402232" cy="191014"/>
          </a:xfrm>
          <a:prstGeom prst="rect">
            <a:avLst/>
          </a:prstGeom>
        </p:spPr>
        <p:txBody>
          <a:bodyPr wrap="square" lIns="0" tIns="0" rIns="0" bIns="0" rtlCol="0" anchor="t">
            <a:spAutoFit/>
          </a:bodyPr>
          <a:lstStyle/>
          <a:p>
            <a:pPr algn="ctr">
              <a:lnSpc>
                <a:spcPts val="1640"/>
              </a:lnSpc>
            </a:pPr>
            <a:r>
              <a:rPr lang="en-US" sz="1171">
                <a:solidFill>
                  <a:srgbClr val="000000"/>
                </a:solidFill>
                <a:latin typeface="Montserrat"/>
                <a:ea typeface="Montserrat"/>
                <a:cs typeface="Montserrat"/>
                <a:sym typeface="Montserrat"/>
              </a:rPr>
              <a:t>(47) 3455-0337</a:t>
            </a:r>
          </a:p>
        </p:txBody>
      </p:sp>
      <p:sp>
        <p:nvSpPr>
          <p:cNvPr id="27" name="TextBox 27"/>
          <p:cNvSpPr txBox="1"/>
          <p:nvPr/>
        </p:nvSpPr>
        <p:spPr>
          <a:xfrm>
            <a:off x="4184286" y="4380331"/>
            <a:ext cx="2289067" cy="408035"/>
          </a:xfrm>
          <a:prstGeom prst="rect">
            <a:avLst/>
          </a:prstGeom>
        </p:spPr>
        <p:txBody>
          <a:bodyPr wrap="square" lIns="0" tIns="0" rIns="0" bIns="0" rtlCol="0" anchor="t">
            <a:spAutoFit/>
          </a:bodyPr>
          <a:lstStyle/>
          <a:p>
            <a:pPr algn="ctr">
              <a:lnSpc>
                <a:spcPts val="1640"/>
              </a:lnSpc>
            </a:pPr>
            <a:r>
              <a:rPr lang="en-US" sz="1171">
                <a:solidFill>
                  <a:srgbClr val="000000"/>
                </a:solidFill>
                <a:latin typeface="Montserrat"/>
                <a:ea typeface="Montserrat"/>
                <a:cs typeface="Montserrat"/>
                <a:sym typeface="Montserrat"/>
              </a:rPr>
              <a:t>Rua Pedro Robl, 13 - Colonial</a:t>
            </a:r>
          </a:p>
          <a:p>
            <a:pPr algn="ctr">
              <a:lnSpc>
                <a:spcPts val="1640"/>
              </a:lnSpc>
            </a:pPr>
            <a:endParaRPr lang="en-US" sz="1171">
              <a:solidFill>
                <a:srgbClr val="000000"/>
              </a:solidFill>
              <a:latin typeface="Montserrat"/>
              <a:ea typeface="Montserrat"/>
              <a:cs typeface="Montserrat"/>
              <a:sym typeface="Montserrat"/>
            </a:endParaRPr>
          </a:p>
        </p:txBody>
      </p:sp>
      <p:sp>
        <p:nvSpPr>
          <p:cNvPr id="28" name="TextBox 28"/>
          <p:cNvSpPr txBox="1"/>
          <p:nvPr/>
        </p:nvSpPr>
        <p:spPr>
          <a:xfrm>
            <a:off x="4184284" y="4755717"/>
            <a:ext cx="1590096" cy="396199"/>
          </a:xfrm>
          <a:prstGeom prst="rect">
            <a:avLst/>
          </a:prstGeom>
        </p:spPr>
        <p:txBody>
          <a:bodyPr wrap="square" lIns="0" tIns="0" rIns="0" bIns="0" rtlCol="0" anchor="t">
            <a:spAutoFit/>
          </a:bodyPr>
          <a:lstStyle/>
          <a:p>
            <a:pPr algn="ctr">
              <a:lnSpc>
                <a:spcPts val="1640"/>
              </a:lnSpc>
            </a:pPr>
            <a:r>
              <a:rPr lang="en-US" sz="1171">
                <a:solidFill>
                  <a:srgbClr val="000000"/>
                </a:solidFill>
                <a:latin typeface="Montserrat"/>
                <a:ea typeface="Montserrat"/>
                <a:cs typeface="Montserrat"/>
                <a:sym typeface="Montserrat"/>
              </a:rPr>
              <a:t>(47) 3635-0222</a:t>
            </a:r>
          </a:p>
          <a:p>
            <a:pPr algn="ctr">
              <a:lnSpc>
                <a:spcPts val="1640"/>
              </a:lnSpc>
            </a:pPr>
            <a:endParaRPr lang="en-US" sz="1171">
              <a:solidFill>
                <a:srgbClr val="000000"/>
              </a:solidFill>
              <a:latin typeface="Montserrat"/>
              <a:ea typeface="Montserrat"/>
              <a:cs typeface="Montserrat"/>
              <a:sym typeface="Montserrat"/>
            </a:endParaRPr>
          </a:p>
        </p:txBody>
      </p:sp>
      <p:sp>
        <p:nvSpPr>
          <p:cNvPr id="29" name="TextBox 29"/>
          <p:cNvSpPr txBox="1"/>
          <p:nvPr/>
        </p:nvSpPr>
        <p:spPr>
          <a:xfrm>
            <a:off x="675990" y="5963877"/>
            <a:ext cx="6128010" cy="855555"/>
          </a:xfrm>
          <a:prstGeom prst="rect">
            <a:avLst/>
          </a:prstGeom>
        </p:spPr>
        <p:txBody>
          <a:bodyPr lIns="0" tIns="0" rIns="0" bIns="0" rtlCol="0" anchor="t">
            <a:spAutoFit/>
          </a:bodyPr>
          <a:lstStyle/>
          <a:p>
            <a:pPr algn="just">
              <a:lnSpc>
                <a:spcPts val="1679"/>
              </a:lnSpc>
            </a:pPr>
            <a:r>
              <a:rPr lang="en-US" sz="1200">
                <a:solidFill>
                  <a:srgbClr val="000000"/>
                </a:solidFill>
                <a:latin typeface="Montserrat"/>
                <a:ea typeface="Montserrat"/>
                <a:cs typeface="Montserrat"/>
                <a:sym typeface="Montserrat"/>
              </a:rPr>
              <a:t>Agradecemos a oportunidade e vossa atenção à nossa proposta técnica e comercial referente a fornecimento de equipamentos para geração de ar comprimido.</a:t>
            </a:r>
          </a:p>
          <a:p>
            <a:pPr algn="just">
              <a:lnSpc>
                <a:spcPts val="1679"/>
              </a:lnSpc>
            </a:pPr>
            <a:endParaRPr lang="en-US" sz="1200">
              <a:solidFill>
                <a:srgbClr val="000000"/>
              </a:solidFill>
              <a:latin typeface="Montserrat"/>
              <a:ea typeface="Montserrat"/>
              <a:cs typeface="Montserrat"/>
              <a:sym typeface="Montserrat"/>
            </a:endParaRPr>
          </a:p>
        </p:txBody>
      </p:sp>
      <p:sp>
        <p:nvSpPr>
          <p:cNvPr id="30" name="TextBox 30"/>
          <p:cNvSpPr txBox="1"/>
          <p:nvPr/>
        </p:nvSpPr>
        <p:spPr>
          <a:xfrm>
            <a:off x="675990" y="6923997"/>
            <a:ext cx="6324722" cy="855427"/>
          </a:xfrm>
          <a:prstGeom prst="rect">
            <a:avLst/>
          </a:prstGeom>
        </p:spPr>
        <p:txBody>
          <a:bodyPr lIns="0" tIns="0" rIns="0" bIns="0" rtlCol="0" anchor="t">
            <a:spAutoFit/>
          </a:bodyPr>
          <a:lstStyle/>
          <a:p>
            <a:pPr>
              <a:lnSpc>
                <a:spcPts val="1675"/>
              </a:lnSpc>
            </a:pPr>
            <a:r>
              <a:rPr lang="en-US" sz="1196">
                <a:solidFill>
                  <a:srgbClr val="000000"/>
                </a:solidFill>
                <a:latin typeface="Montserrat Medium"/>
                <a:ea typeface="Montserrat Medium"/>
                <a:cs typeface="Montserrat Medium"/>
                <a:sym typeface="Montserrat Medium"/>
              </a:rPr>
              <a:t>Desde já ficamos à disposição para esclarecimentos de quaisquer dúvidas ou para o fornecimento de informações adicionais que se fizerem necessárias.</a:t>
            </a:r>
          </a:p>
          <a:p>
            <a:pPr>
              <a:lnSpc>
                <a:spcPts val="1675"/>
              </a:lnSpc>
            </a:pPr>
            <a:endParaRPr lang="en-US" sz="1196" b="1">
              <a:solidFill>
                <a:srgbClr val="000000"/>
              </a:solidFill>
              <a:latin typeface="Montserrat Medium"/>
              <a:ea typeface="Montserrat Medium"/>
              <a:cs typeface="Montserrat Medium"/>
              <a:sym typeface="Montserrat Medium"/>
            </a:endParaRPr>
          </a:p>
          <a:p>
            <a:pPr>
              <a:lnSpc>
                <a:spcPts val="1675"/>
              </a:lnSpc>
            </a:pPr>
            <a:endParaRPr lang="en-US" sz="1196" b="1">
              <a:solidFill>
                <a:srgbClr val="000000"/>
              </a:solidFill>
              <a:latin typeface="Montserrat Medium"/>
              <a:ea typeface="Montserrat Medium"/>
              <a:cs typeface="Montserrat Medium"/>
              <a:sym typeface="Montserrat Medium"/>
            </a:endParaRPr>
          </a:p>
        </p:txBody>
      </p:sp>
      <p:sp>
        <p:nvSpPr>
          <p:cNvPr id="31" name="TextBox 31"/>
          <p:cNvSpPr txBox="1"/>
          <p:nvPr/>
        </p:nvSpPr>
        <p:spPr>
          <a:xfrm>
            <a:off x="675990" y="7680288"/>
            <a:ext cx="6324722" cy="1509452"/>
          </a:xfrm>
          <a:prstGeom prst="rect">
            <a:avLst/>
          </a:prstGeom>
        </p:spPr>
        <p:txBody>
          <a:bodyPr lIns="0" tIns="0" rIns="0" bIns="0" rtlCol="0" anchor="t">
            <a:spAutoFit/>
          </a:bodyPr>
          <a:lstStyle/>
          <a:p>
            <a:pPr>
              <a:lnSpc>
                <a:spcPts val="1675"/>
              </a:lnSpc>
            </a:pPr>
            <a:r>
              <a:rPr lang="en-US" sz="1196">
                <a:solidFill>
                  <a:srgbClr val="000000"/>
                </a:solidFill>
                <a:latin typeface="Montserrat Medium"/>
                <a:ea typeface="Montserrat Medium"/>
                <a:cs typeface="Montserrat Medium"/>
                <a:sym typeface="Montserrat Medium"/>
              </a:rPr>
              <a:t>Atenciosamente,</a:t>
            </a:r>
          </a:p>
          <a:p>
            <a:pPr>
              <a:lnSpc>
                <a:spcPts val="1675"/>
              </a:lnSpc>
            </a:pPr>
            <a:endParaRPr lang="en-US" sz="1196">
              <a:solidFill>
                <a:srgbClr val="000000"/>
              </a:solidFill>
              <a:latin typeface="Montserrat Medium"/>
              <a:ea typeface="Montserrat Medium"/>
              <a:cs typeface="Montserrat Medium"/>
              <a:sym typeface="Montserrat Medium"/>
            </a:endParaRPr>
          </a:p>
          <a:p>
            <a:pPr>
              <a:lnSpc>
                <a:spcPts val="1675"/>
              </a:lnSpc>
            </a:pPr>
            <a:r>
              <a:rPr lang="en-US" sz="1196">
                <a:solidFill>
                  <a:srgbClr val="000000"/>
                </a:solidFill>
                <a:latin typeface="Montserrat Medium"/>
                <a:ea typeface="Montserrat Medium"/>
                <a:cs typeface="Montserrat Medium"/>
                <a:sym typeface="Montserrat Medium"/>
              </a:rPr>
              <a:t>Nome Sobrenome</a:t>
            </a:r>
          </a:p>
          <a:p>
            <a:pPr>
              <a:lnSpc>
                <a:spcPts val="1675"/>
              </a:lnSpc>
            </a:pPr>
            <a:r>
              <a:rPr lang="en-US" sz="1196">
                <a:solidFill>
                  <a:srgbClr val="000000"/>
                </a:solidFill>
                <a:latin typeface="Montserrat Medium"/>
                <a:ea typeface="Montserrat Medium"/>
                <a:cs typeface="Montserrat Medium"/>
                <a:sym typeface="Montserrat Medium"/>
              </a:rPr>
              <a:t>Consultor Técnico de Vendas</a:t>
            </a:r>
          </a:p>
          <a:p>
            <a:pPr>
              <a:lnSpc>
                <a:spcPts val="1675"/>
              </a:lnSpc>
            </a:pPr>
            <a:r>
              <a:rPr lang="en-US" sz="1196">
                <a:solidFill>
                  <a:srgbClr val="000000"/>
                </a:solidFill>
                <a:latin typeface="Montserrat Medium"/>
                <a:ea typeface="Montserrat Medium"/>
                <a:cs typeface="Montserrat Medium"/>
                <a:sym typeface="Montserrat Medium"/>
              </a:rPr>
              <a:t>     (47) 00000</a:t>
            </a:r>
          </a:p>
          <a:p>
            <a:pPr>
              <a:lnSpc>
                <a:spcPts val="1675"/>
              </a:lnSpc>
            </a:pPr>
            <a:r>
              <a:rPr lang="en-US" sz="1196" b="1" u="sng">
                <a:solidFill>
                  <a:srgbClr val="000000"/>
                </a:solidFill>
                <a:latin typeface="Montserrat Medium"/>
                <a:ea typeface="Montserrat Medium"/>
                <a:cs typeface="Montserrat Medium"/>
                <a:sym typeface="Montserrat Medium"/>
                <a:hlinkClick r:id="rId7" tooltip="mailto:tavares@evolucaocompressores.com.br"/>
              </a:rPr>
              <a:t>email@evolucaocompressores.com.br</a:t>
            </a:r>
            <a:r>
              <a:rPr lang="en-US" sz="1196" b="1">
                <a:solidFill>
                  <a:srgbClr val="000000"/>
                </a:solidFill>
                <a:latin typeface="Montserrat Medium"/>
                <a:ea typeface="Montserrat Medium"/>
                <a:cs typeface="Montserrat Medium"/>
                <a:sym typeface="Montserrat Medium"/>
              </a:rPr>
              <a:t> </a:t>
            </a:r>
          </a:p>
          <a:p>
            <a:pPr>
              <a:lnSpc>
                <a:spcPts val="1675"/>
              </a:lnSpc>
            </a:pPr>
            <a:endParaRPr lang="en-US" sz="1196" b="1">
              <a:solidFill>
                <a:srgbClr val="000000"/>
              </a:solidFill>
              <a:latin typeface="Montserrat Medium"/>
              <a:ea typeface="Montserrat Medium"/>
              <a:cs typeface="Montserrat Medium"/>
              <a:sym typeface="Montserrat Medium"/>
            </a:endParaRPr>
          </a:p>
        </p:txBody>
      </p:sp>
      <p:pic>
        <p:nvPicPr>
          <p:cNvPr id="36" name="Imagem 35">
            <a:extLst>
              <a:ext uri="{FF2B5EF4-FFF2-40B4-BE49-F238E27FC236}">
                <a16:creationId xmlns:a16="http://schemas.microsoft.com/office/drawing/2014/main" id="{D45A9AA0-0CD1-0BDD-757A-35EB2637447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826" y="63341"/>
            <a:ext cx="7464673" cy="859247"/>
          </a:xfrm>
          <a:prstGeom prst="rect">
            <a:avLst/>
          </a:prstGeom>
        </p:spPr>
      </p:pic>
      <p:grpSp>
        <p:nvGrpSpPr>
          <p:cNvPr id="37" name="Group 8">
            <a:extLst>
              <a:ext uri="{FF2B5EF4-FFF2-40B4-BE49-F238E27FC236}">
                <a16:creationId xmlns:a16="http://schemas.microsoft.com/office/drawing/2014/main" id="{B759946D-2671-2B1B-C8CC-50F6CBEAA6EB}"/>
              </a:ext>
            </a:extLst>
          </p:cNvPr>
          <p:cNvGrpSpPr/>
          <p:nvPr/>
        </p:nvGrpSpPr>
        <p:grpSpPr>
          <a:xfrm>
            <a:off x="26701" y="10531095"/>
            <a:ext cx="7556500" cy="231978"/>
            <a:chOff x="0" y="0"/>
            <a:chExt cx="3047987" cy="131886"/>
          </a:xfrm>
        </p:grpSpPr>
        <p:sp>
          <p:nvSpPr>
            <p:cNvPr id="38" name="Freeform 9">
              <a:extLst>
                <a:ext uri="{FF2B5EF4-FFF2-40B4-BE49-F238E27FC236}">
                  <a16:creationId xmlns:a16="http://schemas.microsoft.com/office/drawing/2014/main" id="{3F618C73-BA98-2F9D-BA3F-38F966DD3ECA}"/>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39" name="TextBox 10">
              <a:extLst>
                <a:ext uri="{FF2B5EF4-FFF2-40B4-BE49-F238E27FC236}">
                  <a16:creationId xmlns:a16="http://schemas.microsoft.com/office/drawing/2014/main" id="{2D11CBD2-039E-6F1D-9F41-91A7C684FE1A}"/>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pic>
        <p:nvPicPr>
          <p:cNvPr id="7" name="Imagem 6">
            <a:hlinkClick r:id="rId9" tooltip="Visite nosso website"/>
            <a:extLst>
              <a:ext uri="{FF2B5EF4-FFF2-40B4-BE49-F238E27FC236}">
                <a16:creationId xmlns:a16="http://schemas.microsoft.com/office/drawing/2014/main" id="{D3E94462-A015-7232-3FE7-D9BEC73A4E1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256728" y="9817564"/>
            <a:ext cx="655158" cy="655158"/>
          </a:xfrm>
          <a:prstGeom prst="rect">
            <a:avLst/>
          </a:prstGeom>
        </p:spPr>
      </p:pic>
      <p:pic>
        <p:nvPicPr>
          <p:cNvPr id="10" name="Imagem 9">
            <a:hlinkClick r:id="rId11" tooltip="Vídeo Institucional"/>
            <a:extLst>
              <a:ext uri="{FF2B5EF4-FFF2-40B4-BE49-F238E27FC236}">
                <a16:creationId xmlns:a16="http://schemas.microsoft.com/office/drawing/2014/main" id="{0C4A9CA5-1E6E-9EC0-C9BD-B138F3BA16D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031579" y="10082974"/>
            <a:ext cx="369574" cy="335547"/>
          </a:xfrm>
          <a:prstGeom prst="rect">
            <a:avLst/>
          </a:prstGeom>
        </p:spPr>
      </p:pic>
      <p:pic>
        <p:nvPicPr>
          <p:cNvPr id="12" name="Imagem 11">
            <a:hlinkClick r:id="rId13"/>
            <a:extLst>
              <a:ext uri="{FF2B5EF4-FFF2-40B4-BE49-F238E27FC236}">
                <a16:creationId xmlns:a16="http://schemas.microsoft.com/office/drawing/2014/main" id="{81C24CDF-180E-F9BD-E60D-03C3FFA4C87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451531" y="10073446"/>
            <a:ext cx="322849" cy="322849"/>
          </a:xfrm>
          <a:prstGeom prst="rect">
            <a:avLst/>
          </a:prstGeom>
        </p:spPr>
      </p:pic>
      <p:pic>
        <p:nvPicPr>
          <p:cNvPr id="32" name="Imagem 31">
            <a:hlinkClick r:id="rId15"/>
            <a:extLst>
              <a:ext uri="{FF2B5EF4-FFF2-40B4-BE49-F238E27FC236}">
                <a16:creationId xmlns:a16="http://schemas.microsoft.com/office/drawing/2014/main" id="{83663EE5-528C-6024-3D42-225AE889C939}"/>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873217" y="10066236"/>
            <a:ext cx="322849" cy="322849"/>
          </a:xfrm>
          <a:prstGeom prst="rect">
            <a:avLst/>
          </a:prstGeom>
        </p:spPr>
      </p:pic>
      <p:pic>
        <p:nvPicPr>
          <p:cNvPr id="33" name="Imagem 32">
            <a:hlinkClick r:id="rId17"/>
            <a:extLst>
              <a:ext uri="{FF2B5EF4-FFF2-40B4-BE49-F238E27FC236}">
                <a16:creationId xmlns:a16="http://schemas.microsoft.com/office/drawing/2014/main" id="{D5879DF6-8781-6B6A-327A-D6E36627F20C}"/>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298446" y="10082974"/>
            <a:ext cx="322849" cy="322849"/>
          </a:xfrm>
          <a:prstGeom prst="rect">
            <a:avLst/>
          </a:prstGeom>
        </p:spPr>
      </p:pic>
      <p:pic>
        <p:nvPicPr>
          <p:cNvPr id="34" name="Imagem 33">
            <a:hlinkClick r:id="rId19"/>
            <a:extLst>
              <a:ext uri="{FF2B5EF4-FFF2-40B4-BE49-F238E27FC236}">
                <a16:creationId xmlns:a16="http://schemas.microsoft.com/office/drawing/2014/main" id="{5356A9CB-1FCB-1757-DAC3-CB430000D12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734966" y="10085495"/>
            <a:ext cx="341088" cy="341088"/>
          </a:xfrm>
          <a:prstGeom prst="rect">
            <a:avLst/>
          </a:prstGeom>
        </p:spPr>
      </p:pic>
      <p:sp>
        <p:nvSpPr>
          <p:cNvPr id="40" name="CaixaDeTexto 39">
            <a:extLst>
              <a:ext uri="{FF2B5EF4-FFF2-40B4-BE49-F238E27FC236}">
                <a16:creationId xmlns:a16="http://schemas.microsoft.com/office/drawing/2014/main" id="{F4B31D4F-3789-CFEB-4E25-9AE52A8FC033}"/>
              </a:ext>
            </a:extLst>
          </p:cNvPr>
          <p:cNvSpPr txBox="1"/>
          <p:nvPr/>
        </p:nvSpPr>
        <p:spPr>
          <a:xfrm>
            <a:off x="4251547" y="9568887"/>
            <a:ext cx="3793670" cy="307777"/>
          </a:xfrm>
          <a:prstGeom prst="rect">
            <a:avLst/>
          </a:prstGeom>
          <a:noFill/>
        </p:spPr>
        <p:txBody>
          <a:bodyPr wrap="square">
            <a:spAutoFit/>
          </a:bodyPr>
          <a:lstStyle/>
          <a:p>
            <a:r>
              <a:rPr lang="pt-BR" sz="1400" b="1">
                <a:latin typeface="Montserrat" panose="00000500000000000000" pitchFamily="2" charset="0"/>
                <a:cs typeface="Aharoni" panose="02010803020104030203" pitchFamily="2" charset="-79"/>
              </a:rPr>
              <a:t>Conecte-se com a gente:</a:t>
            </a:r>
            <a:endParaRPr lang="pt-BR" sz="1400" b="1" dirty="0">
              <a:latin typeface="Montserrat" panose="00000500000000000000" pitchFamily="2" charset="0"/>
              <a:cs typeface="Aharoni" panose="02010803020104030203" pitchFamily="2" charset="-79"/>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2104</TotalTime>
  <Words>1208</Words>
  <Application>Microsoft Office PowerPoint</Application>
  <PresentationFormat>Personalizar</PresentationFormat>
  <Paragraphs>108</Paragraphs>
  <Slides>8</Slides>
  <Notes>0</Notes>
  <HiddenSlides>0</HiddenSlides>
  <MMClips>0</MMClips>
  <ScaleCrop>false</ScaleCrop>
  <HeadingPairs>
    <vt:vector size="6" baseType="variant">
      <vt:variant>
        <vt:lpstr>Fontes usadas</vt:lpstr>
      </vt:variant>
      <vt:variant>
        <vt:i4>10</vt:i4>
      </vt:variant>
      <vt:variant>
        <vt:lpstr>Tema</vt:lpstr>
      </vt:variant>
      <vt:variant>
        <vt:i4>1</vt:i4>
      </vt:variant>
      <vt:variant>
        <vt:lpstr>Títulos de slides</vt:lpstr>
      </vt:variant>
      <vt:variant>
        <vt:i4>8</vt:i4>
      </vt:variant>
    </vt:vector>
  </HeadingPairs>
  <TitlesOfParts>
    <vt:vector size="19" baseType="lpstr">
      <vt:lpstr>Calibri</vt:lpstr>
      <vt:lpstr>Arial</vt:lpstr>
      <vt:lpstr>Montserrat Medium</vt:lpstr>
      <vt:lpstr>Montserrat Bold</vt:lpstr>
      <vt:lpstr>Open Sans</vt:lpstr>
      <vt:lpstr>Wingdings</vt:lpstr>
      <vt:lpstr>Montserrat</vt:lpstr>
      <vt:lpstr>Aptos</vt:lpstr>
      <vt:lpstr>Montserrat Ultra-Bold</vt:lpstr>
      <vt:lpstr>Neue Montreal</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Proposta Linha -E</dc:title>
  <dc:creator>EvolucaoCompressores</dc:creator>
  <cp:lastModifiedBy>Kamille Silveira</cp:lastModifiedBy>
  <cp:revision>32</cp:revision>
  <cp:lastPrinted>2025-08-20T12:01:41Z</cp:lastPrinted>
  <dcterms:created xsi:type="dcterms:W3CDTF">2006-08-16T00:00:00Z</dcterms:created>
  <dcterms:modified xsi:type="dcterms:W3CDTF">2025-09-02T18:15:31Z</dcterms:modified>
  <dc:identifier>DAGwijnfSlk</dc:identifier>
</cp:coreProperties>
</file>